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5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4D4D4D"/>
    <a:srgbClr val="566B8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46" autoAdjust="0"/>
    <p:restoredTop sz="98507" autoAdjust="0"/>
  </p:normalViewPr>
  <p:slideViewPr>
    <p:cSldViewPr>
      <p:cViewPr>
        <p:scale>
          <a:sx n="100" d="100"/>
          <a:sy n="100" d="100"/>
        </p:scale>
        <p:origin x="-1188" y="275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CCE777-04A3-4F32-A5F2-6B009D4A6B82}" type="datetimeFigureOut">
              <a:rPr lang="ja-JP" altLang="en-US"/>
              <a:pPr>
                <a:defRPr/>
              </a:pPr>
              <a:t>2013/9/30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E86A09E-5E92-4D64-ADB9-5319723E338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819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0E7145A-E645-47DB-A79D-D07D9AD0095D}" type="slidenum">
              <a:rPr lang="ja-JP" altLang="en-US" smtClean="0"/>
              <a:pPr/>
              <a:t>1</a:t>
            </a:fld>
            <a:endParaRPr lang="ja-JP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400050" y="1981200"/>
            <a:ext cx="5888736" cy="26416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400050" y="4663441"/>
            <a:ext cx="5891022" cy="2531533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ja-JP" altLang="en-US" smtClean="0"/>
              <a:t>マスタ サブタイトルの書式設定</a:t>
            </a:r>
            <a:endParaRPr lang="en-US"/>
          </a:p>
        </p:txBody>
      </p:sp>
      <p:sp>
        <p:nvSpPr>
          <p:cNvPr id="4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0F5C0-4DA6-4F2D-BC66-43F81AF6C9D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4CBE5-B568-467C-B2F8-25EBD37A6C0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1320804"/>
            <a:ext cx="1543050" cy="7528102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1320804"/>
            <a:ext cx="4514850" cy="7528102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4B79-F9A2-4151-848C-D5CA9348842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FE83C-CFAD-44C7-93FE-6B661A1CCE8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7764" y="1901952"/>
            <a:ext cx="5829300" cy="1967992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97764" y="3906739"/>
            <a:ext cx="5829300" cy="2180695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C1F7D-BBDB-4D8A-961C-5CD484BDBFA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1017016"/>
            <a:ext cx="6172200" cy="1651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773456"/>
            <a:ext cx="3028950" cy="640588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773456"/>
            <a:ext cx="3028950" cy="640588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F445A-497A-446E-8BD4-1B54FF6A70F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1017016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679804"/>
            <a:ext cx="3030141" cy="952397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3483772" y="2686317"/>
            <a:ext cx="3031331" cy="94588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342900" y="3632202"/>
            <a:ext cx="3030141" cy="5554929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2" y="3632202"/>
            <a:ext cx="3031331" cy="5554929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86859-80AF-429C-98FA-4278DA6638F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1017016"/>
            <a:ext cx="6229350" cy="1651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FCE17-8F93-4663-92A4-A1D5B42D3C3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2EA32-DDAF-458C-918E-5B20B6B80DF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742953"/>
            <a:ext cx="2057400" cy="1678517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514350" y="2421467"/>
            <a:ext cx="2057400" cy="6604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2681290" y="2421467"/>
            <a:ext cx="3833813" cy="6604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4D585-9B0A-4978-834F-41C7F82DCC2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つの角を丸めた四角形 4"/>
          <p:cNvSpPr/>
          <p:nvPr/>
        </p:nvSpPr>
        <p:spPr>
          <a:xfrm rot="420000" flipV="1">
            <a:off x="2374900" y="1601788"/>
            <a:ext cx="3943350" cy="59436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直角三角形 5"/>
          <p:cNvSpPr/>
          <p:nvPr/>
        </p:nvSpPr>
        <p:spPr>
          <a:xfrm rot="420000" flipV="1">
            <a:off x="6002338" y="7742238"/>
            <a:ext cx="117475" cy="223837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フリーフォーム 6"/>
          <p:cNvSpPr>
            <a:spLocks/>
          </p:cNvSpPr>
          <p:nvPr/>
        </p:nvSpPr>
        <p:spPr bwMode="auto">
          <a:xfrm flipV="1">
            <a:off x="-7938" y="8401050"/>
            <a:ext cx="6873876" cy="15049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 flipV="1">
            <a:off x="3286125" y="8983663"/>
            <a:ext cx="3571875" cy="9223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700108"/>
            <a:ext cx="1659636" cy="2286008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4086022"/>
            <a:ext cx="1657350" cy="3147907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 rot="420000">
            <a:off x="2614345" y="1732636"/>
            <a:ext cx="3463290" cy="56794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9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6057900" y="9182100"/>
            <a:ext cx="457200" cy="5254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83775-7F4B-40E0-AEC7-08CA59283D4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-7938" y="-9525"/>
            <a:ext cx="6873876" cy="150336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3286125" y="-11113"/>
            <a:ext cx="3571875" cy="9223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28" name="タイトル プレースホルダ 8"/>
          <p:cNvSpPr>
            <a:spLocks noGrp="1"/>
          </p:cNvSpPr>
          <p:nvPr>
            <p:ph type="title"/>
          </p:nvPr>
        </p:nvSpPr>
        <p:spPr bwMode="auto">
          <a:xfrm>
            <a:off x="342900" y="1016000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  <a:endParaRPr lang="en-US" smtClean="0"/>
          </a:p>
        </p:txBody>
      </p:sp>
      <p:sp>
        <p:nvSpPr>
          <p:cNvPr id="1029" name="テキスト プレースホルダ 29"/>
          <p:cNvSpPr>
            <a:spLocks noGrp="1"/>
          </p:cNvSpPr>
          <p:nvPr>
            <p:ph type="body" idx="1"/>
          </p:nvPr>
        </p:nvSpPr>
        <p:spPr bwMode="auto">
          <a:xfrm>
            <a:off x="342900" y="2797175"/>
            <a:ext cx="6172200" cy="633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546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2000250" y="9182100"/>
            <a:ext cx="2514600" cy="52546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5943600" y="9182100"/>
            <a:ext cx="571500" cy="52546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06DC1F82-36CE-4B3C-90E8-5A9615A3104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grpSp>
        <p:nvGrpSpPr>
          <p:cNvPr id="1033" name="グループ化 1"/>
          <p:cNvGrpSpPr>
            <a:grpSpLocks/>
          </p:cNvGrpSpPr>
          <p:nvPr/>
        </p:nvGrpSpPr>
        <p:grpSpPr bwMode="auto">
          <a:xfrm>
            <a:off x="-14288" y="292100"/>
            <a:ext cx="6884988" cy="938213"/>
            <a:chOff x="-19045" y="216550"/>
            <a:chExt cx="9180548" cy="649224"/>
          </a:xfrm>
        </p:grpSpPr>
        <p:sp>
          <p:nvSpPr>
            <p:cNvPr id="12" name="フリーフォーム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>
                <a:ea typeface="ＭＳ Ｐゴシック" pitchFamily="50" charset="-128"/>
              </a:endParaRPr>
            </a:p>
          </p:txBody>
        </p:sp>
        <p:sp>
          <p:nvSpPr>
            <p:cNvPr id="13" name="フリーフォーム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>
                <a:ea typeface="ＭＳ Ｐゴシック" pitchFamily="50" charset="-128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0" r:id="rId1"/>
    <p:sldLayoutId id="2147484132" r:id="rId2"/>
    <p:sldLayoutId id="2147484141" r:id="rId3"/>
    <p:sldLayoutId id="2147484133" r:id="rId4"/>
    <p:sldLayoutId id="2147484134" r:id="rId5"/>
    <p:sldLayoutId id="2147484135" r:id="rId6"/>
    <p:sldLayoutId id="2147484136" r:id="rId7"/>
    <p:sldLayoutId id="2147484137" r:id="rId8"/>
    <p:sldLayoutId id="2147484142" r:id="rId9"/>
    <p:sldLayoutId id="2147484138" r:id="rId10"/>
    <p:sldLayoutId id="214748413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4" descr="横線"/>
          <p:cNvSpPr txBox="1">
            <a:spLocks noChangeArrowheads="1"/>
          </p:cNvSpPr>
          <p:nvPr/>
        </p:nvSpPr>
        <p:spPr bwMode="auto">
          <a:xfrm>
            <a:off x="304800" y="9220200"/>
            <a:ext cx="6172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4295" tIns="8890" rIns="74295" bIns="8890"/>
          <a:lstStyle/>
          <a:p>
            <a:pPr>
              <a:defRPr/>
            </a:pPr>
            <a:r>
              <a:rPr lang="ja-JP" altLang="en-US" sz="1000" dirty="0">
                <a:latin typeface="+mn-ea"/>
                <a:ea typeface="+mn-ea"/>
                <a:cs typeface="Times New Roman" pitchFamily="18" charset="0"/>
              </a:rPr>
              <a:t>会費：ドクター</a:t>
            </a:r>
            <a:r>
              <a:rPr lang="en-US" altLang="ja-JP" sz="1000" dirty="0">
                <a:latin typeface="+mn-ea"/>
                <a:ea typeface="+mn-ea"/>
                <a:cs typeface="Times New Roman" pitchFamily="18" charset="0"/>
              </a:rPr>
              <a:t>\1,000 </a:t>
            </a:r>
            <a:r>
              <a:rPr lang="ja-JP" altLang="en-US" sz="1000" dirty="0">
                <a:latin typeface="+mn-ea"/>
                <a:ea typeface="+mn-ea"/>
                <a:cs typeface="Times New Roman" pitchFamily="18" charset="0"/>
              </a:rPr>
              <a:t>　</a:t>
            </a:r>
          </a:p>
          <a:p>
            <a:pPr>
              <a:defRPr/>
            </a:pPr>
            <a:r>
              <a:rPr lang="ja-JP" altLang="en-US" sz="1000" dirty="0">
                <a:latin typeface="+mn-ea"/>
                <a:ea typeface="+mn-ea"/>
                <a:cs typeface="Times New Roman" pitchFamily="18" charset="0"/>
              </a:rPr>
              <a:t>共催：沖縄県薬剤師会　沖縄県病院薬剤師会　沖縄メタボリックワーキング事務局　ファイザー株式会社　　　</a:t>
            </a:r>
          </a:p>
          <a:p>
            <a:pPr>
              <a:defRPr/>
            </a:pPr>
            <a:r>
              <a:rPr lang="ja-JP" altLang="en-US" sz="1000" dirty="0">
                <a:latin typeface="+mn-ea"/>
                <a:ea typeface="+mn-ea"/>
                <a:cs typeface="Times New Roman" pitchFamily="18" charset="0"/>
              </a:rPr>
              <a:t>後援：沖縄県医師会医学会　　　　　　　　　　　　　</a:t>
            </a:r>
            <a:endParaRPr lang="en-US" altLang="ja-JP" sz="1000" dirty="0">
              <a:latin typeface="+mn-ea"/>
              <a:ea typeface="+mn-ea"/>
              <a:cs typeface="Times New Roman" pitchFamily="18" charset="0"/>
            </a:endParaRPr>
          </a:p>
          <a:p>
            <a:pPr>
              <a:defRPr/>
            </a:pPr>
            <a:r>
              <a:rPr lang="ja-JP" altLang="en-US" sz="1000" dirty="0">
                <a:latin typeface="+mn-ea"/>
                <a:ea typeface="+mn-ea"/>
                <a:cs typeface="Times New Roman" pitchFamily="18" charset="0"/>
              </a:rPr>
              <a:t>＊当日は軽食をご用意しております</a:t>
            </a:r>
          </a:p>
          <a:p>
            <a:pPr>
              <a:defRPr/>
            </a:pPr>
            <a:endParaRPr lang="en-US" altLang="ja-JP" sz="1000" b="1" dirty="0">
              <a:latin typeface="+mn-ea"/>
              <a:ea typeface="+mn-ea"/>
              <a:cs typeface="Times New Roman" pitchFamily="18" charset="0"/>
            </a:endParaRPr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914400" y="39470"/>
            <a:ext cx="502920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ja-JP" altLang="ja-JP" sz="2000" b="1" i="1" dirty="0">
                <a:latin typeface="+mn-ea"/>
                <a:ea typeface="+mn-ea"/>
                <a:cs typeface="Times New Roman" pitchFamily="18" charset="0"/>
              </a:rPr>
              <a:t>原点回帰！！メタボの無い沖縄を目指して</a:t>
            </a:r>
            <a:endParaRPr lang="en-US" altLang="ja-JP" sz="2000" b="1" i="1" dirty="0">
              <a:latin typeface="+mn-ea"/>
              <a:ea typeface="+mn-ea"/>
              <a:cs typeface="Times New Roman" pitchFamily="18" charset="0"/>
            </a:endParaRPr>
          </a:p>
          <a:p>
            <a:pPr algn="ctr">
              <a:defRPr/>
            </a:pPr>
            <a:r>
              <a:rPr lang="en-US" altLang="ja-JP" sz="3200" b="1" i="1" dirty="0">
                <a:solidFill>
                  <a:srgbClr val="FF0000"/>
                </a:solidFill>
                <a:latin typeface="+mn-ea"/>
                <a:ea typeface="+mn-ea"/>
                <a:cs typeface="Times New Roman" pitchFamily="18" charset="0"/>
              </a:rPr>
              <a:t>S T O P !  </a:t>
            </a:r>
            <a:r>
              <a:rPr lang="ja-JP" altLang="en-US" sz="3200" b="1" i="1" dirty="0">
                <a:latin typeface="+mn-ea"/>
                <a:ea typeface="+mn-ea"/>
                <a:cs typeface="Times New Roman" pitchFamily="18" charset="0"/>
              </a:rPr>
              <a:t>沖縄クライシス</a:t>
            </a:r>
            <a:endParaRPr lang="en-US" altLang="ja-JP" sz="3200" b="1" i="1" dirty="0">
              <a:latin typeface="+mn-ea"/>
              <a:ea typeface="+mn-ea"/>
              <a:cs typeface="Times New Roman" pitchFamily="18" charset="0"/>
            </a:endParaRPr>
          </a:p>
          <a:p>
            <a:pPr algn="ctr">
              <a:defRPr/>
            </a:pPr>
            <a:r>
              <a:rPr lang="en-US" altLang="ja-JP" sz="1600" b="1" i="1" dirty="0">
                <a:solidFill>
                  <a:srgbClr val="FF0000"/>
                </a:solidFill>
                <a:latin typeface="+mn-ea"/>
                <a:ea typeface="+mn-ea"/>
                <a:cs typeface="Times New Roman" pitchFamily="18" charset="0"/>
              </a:rPr>
              <a:t>O</a:t>
            </a:r>
            <a:r>
              <a:rPr lang="en-US" altLang="ja-JP" sz="1600" b="1" i="1" dirty="0">
                <a:latin typeface="+mn-ea"/>
                <a:ea typeface="+mn-ea"/>
                <a:cs typeface="Times New Roman" pitchFamily="18" charset="0"/>
              </a:rPr>
              <a:t>kinawa  </a:t>
            </a:r>
            <a:r>
              <a:rPr lang="en-US" altLang="ja-JP" sz="1600" b="1" i="1" dirty="0">
                <a:solidFill>
                  <a:srgbClr val="FF0000"/>
                </a:solidFill>
                <a:latin typeface="+mn-ea"/>
                <a:ea typeface="+mn-ea"/>
                <a:cs typeface="Times New Roman" pitchFamily="18" charset="0"/>
              </a:rPr>
              <a:t>M</a:t>
            </a:r>
            <a:r>
              <a:rPr lang="en-US" altLang="ja-JP" sz="1600" b="1" i="1" dirty="0">
                <a:latin typeface="+mn-ea"/>
                <a:ea typeface="+mn-ea"/>
                <a:cs typeface="Times New Roman" pitchFamily="18" charset="0"/>
              </a:rPr>
              <a:t>etabolic  </a:t>
            </a:r>
            <a:r>
              <a:rPr lang="en-US" altLang="ja-JP" sz="1600" b="1" i="1" dirty="0">
                <a:solidFill>
                  <a:srgbClr val="FF0000"/>
                </a:solidFill>
                <a:latin typeface="+mn-ea"/>
                <a:ea typeface="+mn-ea"/>
                <a:cs typeface="Times New Roman" pitchFamily="18" charset="0"/>
              </a:rPr>
              <a:t>W</a:t>
            </a:r>
            <a:r>
              <a:rPr lang="en-US" altLang="ja-JP" sz="1600" b="1" i="1" dirty="0">
                <a:latin typeface="+mn-ea"/>
                <a:ea typeface="+mn-ea"/>
                <a:cs typeface="Times New Roman" pitchFamily="18" charset="0"/>
              </a:rPr>
              <a:t>orking</a:t>
            </a:r>
            <a:r>
              <a:rPr lang="ja-JP" altLang="en-US" sz="1600" b="1" i="1" dirty="0">
                <a:latin typeface="+mn-ea"/>
                <a:ea typeface="+mn-ea"/>
                <a:cs typeface="Times New Roman" pitchFamily="18" charset="0"/>
              </a:rPr>
              <a:t>　２０１３</a:t>
            </a:r>
            <a:endParaRPr lang="ja-JP" altLang="en-US" sz="1600" b="1" i="1" dirty="0">
              <a:latin typeface="+mn-ea"/>
              <a:ea typeface="+mn-ea"/>
            </a:endParaRPr>
          </a:p>
          <a:p>
            <a:pPr algn="ctr">
              <a:defRPr/>
            </a:pPr>
            <a:r>
              <a:rPr lang="ja-JP" altLang="en-US" sz="1000" dirty="0">
                <a:latin typeface="+mn-ea"/>
                <a:ea typeface="+mn-ea"/>
              </a:rPr>
              <a:t>　　　　　　　　　　　　　　　　</a:t>
            </a:r>
            <a:endParaRPr lang="en-US" altLang="ja-JP" sz="1000" dirty="0">
              <a:latin typeface="+mn-ea"/>
              <a:ea typeface="+mn-ea"/>
            </a:endParaRPr>
          </a:p>
        </p:txBody>
      </p:sp>
      <p:sp>
        <p:nvSpPr>
          <p:cNvPr id="1029" name="Rectangle 14"/>
          <p:cNvSpPr>
            <a:spLocks noChangeArrowheads="1"/>
          </p:cNvSpPr>
          <p:nvPr/>
        </p:nvSpPr>
        <p:spPr bwMode="auto">
          <a:xfrm>
            <a:off x="152400" y="1752600"/>
            <a:ext cx="6553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ja-JP" altLang="en-US" sz="1400" u="sng" dirty="0">
                <a:latin typeface="+mn-ea"/>
                <a:ea typeface="+mn-ea"/>
                <a:cs typeface="Times New Roman" pitchFamily="18" charset="0"/>
              </a:rPr>
              <a:t>日　時</a:t>
            </a:r>
            <a:r>
              <a:rPr lang="ja-JP" altLang="en-US" sz="1600" u="sng" dirty="0">
                <a:latin typeface="+mn-ea"/>
                <a:ea typeface="+mn-ea"/>
                <a:cs typeface="Times New Roman" pitchFamily="18" charset="0"/>
              </a:rPr>
              <a:t>　　平成 ２５年 １０月 ２４日　（木）　 </a:t>
            </a:r>
            <a:r>
              <a:rPr lang="ja-JP" altLang="en-US" sz="1400" u="sng" dirty="0">
                <a:latin typeface="+mn-ea"/>
                <a:ea typeface="+mn-ea"/>
                <a:cs typeface="Times New Roman" pitchFamily="18" charset="0"/>
              </a:rPr>
              <a:t>１９：００～２１：００</a:t>
            </a:r>
            <a:r>
              <a:rPr lang="ja-JP" altLang="en-US" sz="1600" dirty="0">
                <a:latin typeface="+mn-ea"/>
                <a:ea typeface="+mn-ea"/>
                <a:cs typeface="Times New Roman" pitchFamily="18" charset="0"/>
              </a:rPr>
              <a:t>　　　　</a:t>
            </a:r>
            <a:endParaRPr lang="ja-JP" altLang="en-US" sz="800" dirty="0">
              <a:latin typeface="+mn-ea"/>
              <a:ea typeface="+mn-ea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ja-JP" altLang="en-US" sz="1400" u="sng" dirty="0">
                <a:latin typeface="+mn-ea"/>
                <a:ea typeface="+mn-ea"/>
                <a:cs typeface="Times New Roman" pitchFamily="18" charset="0"/>
              </a:rPr>
              <a:t>会　場</a:t>
            </a:r>
            <a:r>
              <a:rPr lang="ja-JP" altLang="en-US" sz="1600" u="sng" dirty="0">
                <a:latin typeface="+mn-ea"/>
                <a:ea typeface="+mn-ea"/>
                <a:cs typeface="Times New Roman" pitchFamily="18" charset="0"/>
              </a:rPr>
              <a:t>　　沖縄県医師会館　 ３階ホール</a:t>
            </a:r>
            <a:r>
              <a:rPr lang="ja-JP" altLang="en-US" sz="1600" dirty="0">
                <a:latin typeface="+mn-ea"/>
                <a:ea typeface="+mn-ea"/>
                <a:cs typeface="Times New Roman" pitchFamily="18" charset="0"/>
              </a:rPr>
              <a:t>　　　　</a:t>
            </a:r>
          </a:p>
          <a:p>
            <a:pPr eaLnBrk="0" hangingPunct="0">
              <a:defRPr/>
            </a:pPr>
            <a:r>
              <a:rPr lang="ja-JP" altLang="en-US" sz="1600" dirty="0">
                <a:latin typeface="+mn-ea"/>
                <a:ea typeface="+mn-ea"/>
                <a:cs typeface="Times New Roman" pitchFamily="18" charset="0"/>
              </a:rPr>
              <a:t>　　　　　</a:t>
            </a:r>
            <a:r>
              <a:rPr lang="ja-JP" altLang="en-US" sz="1200" dirty="0">
                <a:latin typeface="+mn-ea"/>
                <a:ea typeface="+mn-ea"/>
                <a:cs typeface="Times New Roman" pitchFamily="18" charset="0"/>
              </a:rPr>
              <a:t>〒９０１－１１０５　沖縄県島尻郡南風原町字新川２１８－９　</a:t>
            </a:r>
            <a:r>
              <a:rPr lang="en-US" altLang="ja-JP" sz="1200" dirty="0" err="1">
                <a:latin typeface="+mn-ea"/>
                <a:ea typeface="+mn-ea"/>
                <a:cs typeface="Times New Roman" pitchFamily="18" charset="0"/>
              </a:rPr>
              <a:t>tel</a:t>
            </a:r>
            <a:r>
              <a:rPr lang="ja-JP" altLang="en-US" sz="1200" dirty="0">
                <a:latin typeface="+mn-ea"/>
                <a:ea typeface="+mn-ea"/>
                <a:cs typeface="Times New Roman" pitchFamily="18" charset="0"/>
              </a:rPr>
              <a:t>：</a:t>
            </a:r>
            <a:r>
              <a:rPr lang="en-US" altLang="ja-JP" sz="1200" dirty="0">
                <a:latin typeface="+mn-ea"/>
                <a:ea typeface="+mn-ea"/>
                <a:cs typeface="Times New Roman" pitchFamily="18" charset="0"/>
              </a:rPr>
              <a:t>098-888-0087</a:t>
            </a:r>
          </a:p>
        </p:txBody>
      </p:sp>
      <p:sp>
        <p:nvSpPr>
          <p:cNvPr id="4112" name="Text Box 16" descr="横線"/>
          <p:cNvSpPr txBox="1">
            <a:spLocks noChangeArrowheads="1"/>
          </p:cNvSpPr>
          <p:nvPr/>
        </p:nvSpPr>
        <p:spPr bwMode="auto">
          <a:xfrm>
            <a:off x="152400" y="2971800"/>
            <a:ext cx="6553200" cy="6172200"/>
          </a:xfrm>
          <a:prstGeom prst="rect">
            <a:avLst/>
          </a:prstGeom>
          <a:pattFill prst="ltHorz">
            <a:fgClr>
              <a:schemeClr val="bg1"/>
            </a:fgClr>
            <a:bgClr>
              <a:schemeClr val="bg1"/>
            </a:bgClr>
          </a:pattFill>
          <a:ln w="38100" cmpd="dbl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74295" tIns="8890" rIns="74295" bIns="8890"/>
          <a:lstStyle/>
          <a:p>
            <a:pPr indent="203200"/>
            <a:r>
              <a:rPr lang="en-US" altLang="ja-JP" sz="1200" u="sng" dirty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Opening Remarks</a:t>
            </a:r>
            <a:r>
              <a:rPr lang="ja-JP" altLang="en-US" sz="1200" u="sng" dirty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　　　　　　　　　　　　　　　　　　　　　　　　　　　　　　　　　　　　　　　１９：１０～１９：３０　</a:t>
            </a:r>
            <a:endParaRPr lang="en-US" altLang="ja-JP" sz="1200" b="1" dirty="0" smtClean="0">
              <a:latin typeface="HGP明朝E" pitchFamily="18" charset="-128"/>
              <a:ea typeface="HGP明朝E" pitchFamily="18" charset="-128"/>
              <a:cs typeface="Times New Roman" pitchFamily="18" charset="0"/>
            </a:endParaRPr>
          </a:p>
          <a:p>
            <a:pPr indent="203200" algn="ctr" eaLnBrk="0" hangingPunct="0"/>
            <a:r>
              <a:rPr lang="ja-JP" altLang="en-US" sz="1200" dirty="0" smtClean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田仲</a:t>
            </a:r>
            <a:r>
              <a:rPr lang="ja-JP" altLang="en-US" sz="1200" dirty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医院　</a:t>
            </a:r>
            <a:r>
              <a:rPr lang="ja-JP" altLang="en-US" sz="1200" dirty="0" smtClean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院長</a:t>
            </a:r>
            <a:r>
              <a:rPr lang="ja-JP" altLang="en-US" sz="1200" dirty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　</a:t>
            </a:r>
            <a:r>
              <a:rPr lang="ja-JP" altLang="en-US" sz="1200" dirty="0" smtClean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　</a:t>
            </a:r>
            <a:r>
              <a:rPr lang="ja-JP" altLang="en-US" sz="1600" dirty="0" smtClean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田仲</a:t>
            </a:r>
            <a:r>
              <a:rPr lang="ja-JP" altLang="en-US" sz="1600" dirty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　秀明</a:t>
            </a:r>
            <a:r>
              <a:rPr lang="ja-JP" altLang="en-US" sz="1200" dirty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　先生</a:t>
            </a:r>
            <a:endParaRPr lang="en-US" altLang="ja-JP" sz="1200" dirty="0">
              <a:latin typeface="HGP明朝E" pitchFamily="18" charset="-128"/>
              <a:ea typeface="HGP明朝E" pitchFamily="18" charset="-128"/>
              <a:cs typeface="Times New Roman" pitchFamily="18" charset="0"/>
            </a:endParaRPr>
          </a:p>
          <a:p>
            <a:pPr indent="203200"/>
            <a:endParaRPr lang="en-US" altLang="ja-JP" sz="1200" u="sng" dirty="0" smtClean="0">
              <a:latin typeface="HGP明朝E" pitchFamily="18" charset="-128"/>
              <a:ea typeface="HGP明朝E" pitchFamily="18" charset="-128"/>
              <a:cs typeface="Times New Roman" pitchFamily="18" charset="0"/>
            </a:endParaRPr>
          </a:p>
          <a:p>
            <a:pPr indent="203200"/>
            <a:endParaRPr lang="en-US" altLang="ja-JP" sz="1200" u="sng" dirty="0">
              <a:latin typeface="HGP明朝E" pitchFamily="18" charset="-128"/>
              <a:ea typeface="HGP明朝E" pitchFamily="18" charset="-128"/>
              <a:cs typeface="Times New Roman" pitchFamily="18" charset="0"/>
            </a:endParaRPr>
          </a:p>
          <a:p>
            <a:pPr indent="203200"/>
            <a:r>
              <a:rPr lang="en-US" altLang="ja-JP" sz="1200" u="sng" dirty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Session1</a:t>
            </a:r>
            <a:r>
              <a:rPr lang="ja-JP" altLang="en-US" sz="1200" u="sng" dirty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　　　　　　　　　　　　　　　　　　　　　　　　　　　　　　　　　　　　　　　　　　　　　１９：３０～</a:t>
            </a:r>
            <a:r>
              <a:rPr lang="ja-JP" altLang="en-US" sz="1200" u="sng" dirty="0" smtClean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２０：００</a:t>
            </a:r>
            <a:endParaRPr lang="en-US" altLang="ja-JP" sz="1200" u="sng" dirty="0" smtClean="0">
              <a:latin typeface="HGP明朝E" pitchFamily="18" charset="-128"/>
              <a:ea typeface="HGP明朝E" pitchFamily="18" charset="-128"/>
              <a:cs typeface="Times New Roman" pitchFamily="18" charset="0"/>
            </a:endParaRPr>
          </a:p>
          <a:p>
            <a:pPr indent="203200" algn="ctr"/>
            <a:r>
              <a:rPr lang="ja-JP" altLang="en-US" sz="1200" dirty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　　　　　　　　　　　　　　　　　　　　　　</a:t>
            </a:r>
            <a:r>
              <a:rPr lang="ja-JP" altLang="en-US" sz="1100" dirty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座長　　</a:t>
            </a:r>
            <a:r>
              <a:rPr lang="ja-JP" altLang="ja-JP" sz="1200" dirty="0" smtClean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南部</a:t>
            </a:r>
            <a:r>
              <a:rPr lang="ja-JP" altLang="ja-JP" sz="1200" dirty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医療センター・こども医療センター</a:t>
            </a:r>
            <a:r>
              <a:rPr lang="ja-JP" altLang="en-US" sz="1200" dirty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　　</a:t>
            </a:r>
            <a:endParaRPr lang="en-US" altLang="ja-JP" sz="1200" dirty="0" smtClean="0">
              <a:latin typeface="HGP明朝E" pitchFamily="18" charset="-128"/>
              <a:ea typeface="HGP明朝E" pitchFamily="18" charset="-128"/>
              <a:cs typeface="Times New Roman" pitchFamily="18" charset="0"/>
            </a:endParaRPr>
          </a:p>
          <a:p>
            <a:pPr indent="203200" algn="r"/>
            <a:r>
              <a:rPr lang="ja-JP" altLang="ja-JP" sz="1200" dirty="0" smtClean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内科　腎・リウマチ科</a:t>
            </a:r>
            <a:r>
              <a:rPr lang="ja-JP" altLang="en-US" sz="1200" dirty="0" smtClean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　</a:t>
            </a:r>
            <a:r>
              <a:rPr lang="ja-JP" altLang="ja-JP" sz="1200" dirty="0" smtClean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部長</a:t>
            </a:r>
            <a:r>
              <a:rPr lang="ja-JP" altLang="en-US" sz="1200" dirty="0" smtClean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　　</a:t>
            </a:r>
            <a:r>
              <a:rPr lang="ja-JP" altLang="en-US" sz="1600" dirty="0" smtClean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和氣　亨</a:t>
            </a:r>
            <a:r>
              <a:rPr lang="ja-JP" altLang="en-US" sz="1200" dirty="0" smtClean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　先生</a:t>
            </a:r>
            <a:endParaRPr lang="en-US" altLang="ja-JP" sz="1200" dirty="0" smtClean="0">
              <a:latin typeface="HGP明朝E" pitchFamily="18" charset="-128"/>
              <a:ea typeface="HGP明朝E" pitchFamily="18" charset="-128"/>
              <a:cs typeface="Times New Roman" pitchFamily="18" charset="0"/>
            </a:endParaRPr>
          </a:p>
          <a:p>
            <a:pPr indent="203200" algn="r"/>
            <a:endParaRPr lang="ja-JP" altLang="en-US" sz="1200" u="sng" dirty="0">
              <a:solidFill>
                <a:srgbClr val="FF0066"/>
              </a:solidFill>
              <a:latin typeface="HGP明朝E" pitchFamily="18" charset="-128"/>
              <a:ea typeface="HGP明朝E" pitchFamily="18" charset="-128"/>
              <a:cs typeface="Times New Roman" pitchFamily="18" charset="0"/>
            </a:endParaRPr>
          </a:p>
          <a:p>
            <a:pPr indent="203200" algn="ctr"/>
            <a:r>
              <a:rPr lang="ja-JP" altLang="en-US" sz="2000" b="1" dirty="0" smtClean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「沖縄県</a:t>
            </a:r>
            <a:r>
              <a:rPr lang="ja-JP" altLang="en-US" sz="2000" b="1" dirty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のメタボ</a:t>
            </a:r>
            <a:r>
              <a:rPr lang="ja-JP" altLang="en-US" sz="2000" b="1" dirty="0" smtClean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事情」</a:t>
            </a:r>
            <a:endParaRPr lang="en-US" altLang="ja-JP" sz="2000" b="1" dirty="0" smtClean="0">
              <a:latin typeface="HGP明朝E" pitchFamily="18" charset="-128"/>
              <a:ea typeface="HGP明朝E" pitchFamily="18" charset="-128"/>
              <a:cs typeface="Times New Roman" pitchFamily="18" charset="0"/>
            </a:endParaRPr>
          </a:p>
          <a:p>
            <a:pPr indent="203200" algn="ctr"/>
            <a:r>
              <a:rPr lang="ja-JP" altLang="en-US" sz="1600" b="1" dirty="0" smtClean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～</a:t>
            </a:r>
            <a:r>
              <a:rPr lang="ja-JP" altLang="en-US" sz="1600" b="1" dirty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当院　健診センターのデータを踏まえて</a:t>
            </a:r>
            <a:r>
              <a:rPr lang="ja-JP" altLang="en-US" sz="1600" b="1" dirty="0" smtClean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～</a:t>
            </a:r>
            <a:endParaRPr lang="en-US" altLang="ja-JP" sz="1600" b="1" dirty="0" smtClean="0">
              <a:latin typeface="HGP明朝E" pitchFamily="18" charset="-128"/>
              <a:ea typeface="HGP明朝E" pitchFamily="18" charset="-128"/>
              <a:cs typeface="Times New Roman" pitchFamily="18" charset="0"/>
            </a:endParaRPr>
          </a:p>
          <a:p>
            <a:pPr indent="203200" algn="ctr"/>
            <a:endParaRPr lang="ja-JP" altLang="en-US" sz="1500" dirty="0">
              <a:latin typeface="HGP明朝E" pitchFamily="18" charset="-128"/>
              <a:ea typeface="HGP明朝E" pitchFamily="18" charset="-128"/>
              <a:cs typeface="Times New Roman" pitchFamily="18" charset="0"/>
            </a:endParaRPr>
          </a:p>
          <a:p>
            <a:pPr indent="203200" algn="r"/>
            <a:r>
              <a:rPr lang="ja-JP" altLang="en-US" sz="1100" dirty="0" smtClean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演者　</a:t>
            </a:r>
            <a:r>
              <a:rPr lang="ja-JP" altLang="en-US" sz="1200" dirty="0" smtClean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豊見城</a:t>
            </a:r>
            <a:r>
              <a:rPr lang="ja-JP" altLang="en-US" sz="1200" dirty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中央</a:t>
            </a:r>
            <a:r>
              <a:rPr lang="ja-JP" altLang="en-US" sz="1200" dirty="0" smtClean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病院附属健康</a:t>
            </a:r>
            <a:r>
              <a:rPr lang="ja-JP" altLang="en-US" sz="1200" dirty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管理センター 　</a:t>
            </a:r>
            <a:r>
              <a:rPr lang="ja-JP" altLang="en-US" sz="1200" dirty="0" smtClean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医長</a:t>
            </a:r>
            <a:r>
              <a:rPr lang="ja-JP" altLang="en-US" sz="1200" dirty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　</a:t>
            </a:r>
            <a:r>
              <a:rPr lang="ja-JP" altLang="en-US" sz="1200" dirty="0" smtClean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　</a:t>
            </a:r>
            <a:r>
              <a:rPr lang="ja-JP" altLang="en-US" sz="1600" dirty="0" smtClean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高良</a:t>
            </a:r>
            <a:r>
              <a:rPr lang="ja-JP" altLang="en-US" sz="1600" dirty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　正樹　</a:t>
            </a:r>
            <a:r>
              <a:rPr lang="ja-JP" altLang="en-US" sz="1200" dirty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先生　　　　</a:t>
            </a:r>
            <a:r>
              <a:rPr lang="ja-JP" altLang="en-US" sz="1200" i="1" dirty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　　　　　　　　　　　　　　　　　　　　　　　　</a:t>
            </a:r>
            <a:endParaRPr lang="ja-JP" altLang="en-US" sz="1200" dirty="0">
              <a:latin typeface="HGP明朝E" pitchFamily="18" charset="-128"/>
              <a:ea typeface="HGP明朝E" pitchFamily="18" charset="-128"/>
              <a:cs typeface="Times New Roman" pitchFamily="18" charset="0"/>
            </a:endParaRPr>
          </a:p>
          <a:p>
            <a:pPr indent="203200" eaLnBrk="0" hangingPunct="0"/>
            <a:r>
              <a:rPr lang="ja-JP" altLang="en-US" sz="1200" i="1" dirty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  　</a:t>
            </a:r>
            <a:endParaRPr lang="en-US" altLang="ja-JP" sz="1200" dirty="0" smtClean="0">
              <a:latin typeface="HGP明朝E" pitchFamily="18" charset="-128"/>
              <a:ea typeface="HGP明朝E" pitchFamily="18" charset="-128"/>
              <a:cs typeface="Times New Roman" pitchFamily="18" charset="0"/>
            </a:endParaRPr>
          </a:p>
          <a:p>
            <a:pPr indent="203200" eaLnBrk="0" hangingPunct="0"/>
            <a:r>
              <a:rPr lang="ja-JP" altLang="en-US" sz="1200" dirty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　　</a:t>
            </a:r>
          </a:p>
          <a:p>
            <a:pPr indent="203200"/>
            <a:r>
              <a:rPr lang="ja-JP" altLang="en-US" sz="1200" i="1" dirty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　　　　　　　　　　　　　　　　　　　　　　　　　　　</a:t>
            </a:r>
            <a:endParaRPr lang="en-US" altLang="ja-JP" sz="1200" dirty="0">
              <a:latin typeface="HGP明朝E" pitchFamily="18" charset="-128"/>
              <a:ea typeface="HGP明朝E" pitchFamily="18" charset="-128"/>
              <a:cs typeface="Times New Roman" pitchFamily="18" charset="0"/>
            </a:endParaRPr>
          </a:p>
          <a:p>
            <a:pPr indent="203200"/>
            <a:r>
              <a:rPr lang="ja-JP" altLang="en-US" sz="1200" u="sng" dirty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特別講演　　　　　　　　　　　　　　　　　　　　　　　　　　　　　　　　　　　　　　　　　　　　　２０：００～２０：５０　</a:t>
            </a:r>
            <a:endParaRPr lang="en-US" altLang="ja-JP" sz="1200" u="sng" dirty="0">
              <a:latin typeface="HGP明朝E" pitchFamily="18" charset="-128"/>
              <a:ea typeface="HGP明朝E" pitchFamily="18" charset="-128"/>
              <a:cs typeface="Times New Roman" pitchFamily="18" charset="0"/>
            </a:endParaRPr>
          </a:p>
          <a:p>
            <a:pPr indent="203200" algn="r"/>
            <a:r>
              <a:rPr lang="ja-JP" altLang="en-US" sz="1200" dirty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　</a:t>
            </a:r>
            <a:r>
              <a:rPr lang="ja-JP" altLang="en-US" sz="1100" dirty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座長　　</a:t>
            </a:r>
            <a:r>
              <a:rPr lang="ja-JP" altLang="en-US" sz="1200" dirty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南部徳洲会病院　</a:t>
            </a:r>
            <a:r>
              <a:rPr lang="ja-JP" altLang="en-US" sz="1200" dirty="0" smtClean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副院長</a:t>
            </a:r>
            <a:r>
              <a:rPr lang="ja-JP" altLang="en-US" sz="1200" dirty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　</a:t>
            </a:r>
            <a:r>
              <a:rPr lang="ja-JP" altLang="en-US" sz="1200" dirty="0" smtClean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　</a:t>
            </a:r>
            <a:r>
              <a:rPr lang="ja-JP" altLang="en-US" sz="1600" dirty="0" smtClean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川満 </a:t>
            </a:r>
            <a:r>
              <a:rPr lang="ja-JP" altLang="en-US" sz="1600" dirty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克紀</a:t>
            </a:r>
            <a:r>
              <a:rPr lang="ja-JP" altLang="en-US" sz="1200" dirty="0">
                <a:latin typeface="HGP明朝E" pitchFamily="18" charset="-128"/>
                <a:ea typeface="HGP明朝E" pitchFamily="18" charset="-128"/>
                <a:cs typeface="Times New Roman" pitchFamily="18" charset="0"/>
              </a:rPr>
              <a:t>　先生</a:t>
            </a:r>
            <a:endParaRPr lang="en-US" altLang="ja-JP" sz="1200" dirty="0">
              <a:latin typeface="HGP明朝E" pitchFamily="18" charset="-128"/>
              <a:ea typeface="HGP明朝E" pitchFamily="18" charset="-128"/>
              <a:cs typeface="Times New Roman" pitchFamily="18" charset="0"/>
            </a:endParaRPr>
          </a:p>
          <a:p>
            <a:pPr indent="203200"/>
            <a:endParaRPr lang="ja-JP" altLang="en-US" sz="1200" u="sng" dirty="0">
              <a:solidFill>
                <a:srgbClr val="FF0066"/>
              </a:solidFill>
              <a:latin typeface="HGP明朝E" pitchFamily="18" charset="-128"/>
              <a:ea typeface="HGP明朝E" pitchFamily="18" charset="-128"/>
              <a:cs typeface="Times New Roman" pitchFamily="18" charset="0"/>
            </a:endParaRPr>
          </a:p>
          <a:p>
            <a:pPr indent="203200" algn="ctr"/>
            <a:r>
              <a:rPr lang="ja-JP" altLang="en-US" sz="2000" b="1" dirty="0" smtClean="0">
                <a:latin typeface="HGP明朝E" pitchFamily="18" charset="-128"/>
                <a:ea typeface="HGP明朝E" pitchFamily="18" charset="-128"/>
              </a:rPr>
              <a:t>「</a:t>
            </a:r>
            <a:r>
              <a:rPr lang="ja-JP" altLang="ja-JP" sz="2000" b="1" dirty="0" smtClean="0">
                <a:latin typeface="HGP明朝E" pitchFamily="18" charset="-128"/>
                <a:ea typeface="HGP明朝E" pitchFamily="18" charset="-128"/>
              </a:rPr>
              <a:t>歩き方</a:t>
            </a:r>
            <a:r>
              <a:rPr lang="ja-JP" altLang="ja-JP" sz="2000" b="1" dirty="0">
                <a:latin typeface="HGP明朝E" pitchFamily="18" charset="-128"/>
                <a:ea typeface="HGP明朝E" pitchFamily="18" charset="-128"/>
              </a:rPr>
              <a:t>を変えれば人生が</a:t>
            </a:r>
            <a:r>
              <a:rPr lang="ja-JP" altLang="ja-JP" sz="2000" b="1" dirty="0" smtClean="0">
                <a:latin typeface="HGP明朝E" pitchFamily="18" charset="-128"/>
                <a:ea typeface="HGP明朝E" pitchFamily="18" charset="-128"/>
              </a:rPr>
              <a:t>変わる</a:t>
            </a:r>
            <a:r>
              <a:rPr lang="ja-JP" altLang="en-US" sz="2000" b="1" dirty="0" smtClean="0">
                <a:latin typeface="HGP明朝E" pitchFamily="18" charset="-128"/>
                <a:ea typeface="HGP明朝E" pitchFamily="18" charset="-128"/>
              </a:rPr>
              <a:t>」</a:t>
            </a:r>
            <a:endParaRPr lang="en-US" altLang="ja-JP" sz="2000" b="1" dirty="0">
              <a:latin typeface="HGP明朝E" pitchFamily="18" charset="-128"/>
              <a:ea typeface="HGP明朝E" pitchFamily="18" charset="-128"/>
            </a:endParaRPr>
          </a:p>
          <a:p>
            <a:pPr indent="203200" algn="ctr"/>
            <a:r>
              <a:rPr lang="ja-JP" altLang="en-US" sz="1600" b="1" dirty="0">
                <a:latin typeface="HGP明朝E" pitchFamily="18" charset="-128"/>
                <a:ea typeface="HGP明朝E" pitchFamily="18" charset="-128"/>
              </a:rPr>
              <a:t>～</a:t>
            </a:r>
            <a:r>
              <a:rPr lang="ja-JP" altLang="ja-JP" sz="1600" b="1" dirty="0">
                <a:latin typeface="HGP明朝E" pitchFamily="18" charset="-128"/>
                <a:ea typeface="HGP明朝E" pitchFamily="18" charset="-128"/>
              </a:rPr>
              <a:t>生活習慣病・介護予防のための新しい運動処方</a:t>
            </a:r>
            <a:r>
              <a:rPr lang="ja-JP" altLang="ja-JP" sz="1600" b="1" dirty="0" smtClean="0">
                <a:latin typeface="HGP明朝E" pitchFamily="18" charset="-128"/>
                <a:ea typeface="HGP明朝E" pitchFamily="18" charset="-128"/>
              </a:rPr>
              <a:t>システム</a:t>
            </a:r>
            <a:r>
              <a:rPr lang="ja-JP" altLang="en-US" sz="1600" b="1" dirty="0" smtClean="0">
                <a:latin typeface="HGP明朝E" pitchFamily="18" charset="-128"/>
                <a:ea typeface="HGP明朝E" pitchFamily="18" charset="-128"/>
              </a:rPr>
              <a:t>～</a:t>
            </a:r>
            <a:endParaRPr lang="en-US" altLang="ja-JP" sz="1600" b="1" dirty="0" smtClean="0">
              <a:latin typeface="HGP明朝E" pitchFamily="18" charset="-128"/>
              <a:ea typeface="HGP明朝E" pitchFamily="18" charset="-128"/>
            </a:endParaRPr>
          </a:p>
          <a:p>
            <a:pPr indent="203200" algn="ctr"/>
            <a:endParaRPr lang="ja-JP" altLang="en-US" sz="1500" b="1" dirty="0" smtClean="0">
              <a:latin typeface="HGP明朝E" pitchFamily="18" charset="-128"/>
              <a:ea typeface="HGP明朝E" pitchFamily="18" charset="-128"/>
            </a:endParaRPr>
          </a:p>
          <a:p>
            <a:pPr indent="203200" algn="ctr"/>
            <a:r>
              <a:rPr lang="ja-JP" altLang="en-US" sz="1200" dirty="0" smtClean="0">
                <a:latin typeface="HGP明朝E" pitchFamily="18" charset="-128"/>
                <a:ea typeface="HGP明朝E" pitchFamily="18" charset="-128"/>
              </a:rPr>
              <a:t>　　　　　　　　</a:t>
            </a:r>
            <a:r>
              <a:rPr lang="ja-JP" altLang="en-US" sz="1100" dirty="0" smtClean="0">
                <a:latin typeface="HGP明朝E" pitchFamily="18" charset="-128"/>
                <a:ea typeface="HGP明朝E" pitchFamily="18" charset="-128"/>
              </a:rPr>
              <a:t>演者　</a:t>
            </a:r>
            <a:r>
              <a:rPr lang="ja-JP" altLang="en-US" sz="1200" dirty="0" smtClean="0">
                <a:latin typeface="HGP明朝E" pitchFamily="18" charset="-128"/>
                <a:ea typeface="HGP明朝E" pitchFamily="18" charset="-128"/>
              </a:rPr>
              <a:t>信州大学大学院医学系研究科　　疾患予防医科学系専攻　　</a:t>
            </a:r>
            <a:endParaRPr lang="en-US" altLang="ja-JP" sz="1200" dirty="0" smtClean="0">
              <a:latin typeface="HGP明朝E" pitchFamily="18" charset="-128"/>
              <a:ea typeface="HGP明朝E" pitchFamily="18" charset="-128"/>
            </a:endParaRPr>
          </a:p>
          <a:p>
            <a:pPr indent="203200" algn="r"/>
            <a:r>
              <a:rPr lang="ja-JP" altLang="en-US" sz="1200" dirty="0" smtClean="0">
                <a:latin typeface="HGP明朝E" pitchFamily="18" charset="-128"/>
                <a:ea typeface="HGP明朝E" pitchFamily="18" charset="-128"/>
              </a:rPr>
              <a:t>個体</a:t>
            </a:r>
            <a:r>
              <a:rPr lang="ja-JP" altLang="en-US" sz="1200" dirty="0">
                <a:latin typeface="HGP明朝E" pitchFamily="18" charset="-128"/>
                <a:ea typeface="HGP明朝E" pitchFamily="18" charset="-128"/>
              </a:rPr>
              <a:t>機能制御学部門　スポーツ医科学講座　</a:t>
            </a:r>
            <a:r>
              <a:rPr lang="ja-JP" altLang="en-US" sz="1200" dirty="0" smtClean="0">
                <a:latin typeface="HGP明朝E" pitchFamily="18" charset="-128"/>
                <a:ea typeface="HGP明朝E" pitchFamily="18" charset="-128"/>
              </a:rPr>
              <a:t>教授</a:t>
            </a:r>
            <a:r>
              <a:rPr lang="ja-JP" altLang="en-US" sz="1200" dirty="0">
                <a:latin typeface="HGP明朝E" pitchFamily="18" charset="-128"/>
                <a:ea typeface="HGP明朝E" pitchFamily="18" charset="-128"/>
              </a:rPr>
              <a:t>　</a:t>
            </a:r>
            <a:r>
              <a:rPr lang="ja-JP" altLang="en-US" sz="1200" dirty="0" smtClean="0">
                <a:latin typeface="HGP明朝E" pitchFamily="18" charset="-128"/>
                <a:ea typeface="HGP明朝E" pitchFamily="18" charset="-128"/>
              </a:rPr>
              <a:t>　</a:t>
            </a:r>
            <a:r>
              <a:rPr lang="ja-JP" altLang="en-US" sz="1600" dirty="0" smtClean="0">
                <a:latin typeface="HGP明朝E" pitchFamily="18" charset="-128"/>
                <a:ea typeface="HGP明朝E" pitchFamily="18" charset="-128"/>
              </a:rPr>
              <a:t>能勢</a:t>
            </a:r>
            <a:r>
              <a:rPr lang="ja-JP" altLang="en-US" sz="1600" dirty="0">
                <a:latin typeface="HGP明朝E" pitchFamily="18" charset="-128"/>
                <a:ea typeface="HGP明朝E" pitchFamily="18" charset="-128"/>
              </a:rPr>
              <a:t>　博</a:t>
            </a:r>
            <a:r>
              <a:rPr lang="ja-JP" altLang="en-US" sz="1200" dirty="0">
                <a:latin typeface="HGP明朝E" pitchFamily="18" charset="-128"/>
                <a:ea typeface="HGP明朝E" pitchFamily="18" charset="-128"/>
              </a:rPr>
              <a:t>　先生</a:t>
            </a:r>
            <a:endParaRPr lang="en-US" altLang="ja-JP" sz="1200" dirty="0">
              <a:latin typeface="HGP明朝E" pitchFamily="18" charset="-128"/>
              <a:ea typeface="HGP明朝E" pitchFamily="18" charset="-128"/>
            </a:endParaRPr>
          </a:p>
          <a:p>
            <a:pPr indent="203200" algn="r"/>
            <a:endParaRPr lang="en-US" altLang="ja-JP" sz="1200" dirty="0">
              <a:latin typeface="HGP明朝E" pitchFamily="18" charset="-128"/>
              <a:ea typeface="HGP明朝E" pitchFamily="18" charset="-128"/>
            </a:endParaRPr>
          </a:p>
          <a:p>
            <a:pPr indent="203200" algn="r"/>
            <a:endParaRPr lang="en-US" altLang="ja-JP" sz="1200" dirty="0" smtClean="0">
              <a:latin typeface="HGP明朝E" pitchFamily="18" charset="-128"/>
              <a:ea typeface="HGP明朝E" pitchFamily="18" charset="-128"/>
            </a:endParaRPr>
          </a:p>
          <a:p>
            <a:pPr indent="203200" algn="r"/>
            <a:endParaRPr lang="en-US" altLang="ja-JP" sz="1200" dirty="0">
              <a:latin typeface="HGP明朝E" pitchFamily="18" charset="-128"/>
              <a:ea typeface="HGP明朝E" pitchFamily="18" charset="-128"/>
            </a:endParaRPr>
          </a:p>
          <a:p>
            <a:pPr indent="203200"/>
            <a:r>
              <a:rPr lang="en-US" altLang="ja-JP" sz="1200" u="sng" dirty="0">
                <a:latin typeface="HGP明朝E" pitchFamily="18" charset="-128"/>
                <a:ea typeface="HGP明朝E" pitchFamily="18" charset="-128"/>
              </a:rPr>
              <a:t>Closing Remarks</a:t>
            </a:r>
            <a:r>
              <a:rPr lang="ja-JP" altLang="en-US" sz="1200" u="sng" dirty="0">
                <a:latin typeface="HGP明朝E" pitchFamily="18" charset="-128"/>
                <a:ea typeface="HGP明朝E" pitchFamily="18" charset="-128"/>
              </a:rPr>
              <a:t>　　　　　　　　　　　　　　　　　　　　　　　　　　　　　　　　　　　　　　　　２０：５０～</a:t>
            </a:r>
            <a:r>
              <a:rPr lang="ja-JP" altLang="en-US" sz="1200" u="sng" dirty="0" smtClean="0">
                <a:latin typeface="HGP明朝E" pitchFamily="18" charset="-128"/>
                <a:ea typeface="HGP明朝E" pitchFamily="18" charset="-128"/>
              </a:rPr>
              <a:t>２１：００</a:t>
            </a:r>
            <a:endParaRPr lang="en-US" altLang="ja-JP" sz="1200" u="sng" dirty="0">
              <a:latin typeface="HGP明朝E" pitchFamily="18" charset="-128"/>
              <a:ea typeface="HGP明朝E" pitchFamily="18" charset="-128"/>
            </a:endParaRPr>
          </a:p>
          <a:p>
            <a:pPr indent="203200" algn="ctr"/>
            <a:r>
              <a:rPr lang="ja-JP" altLang="en-US" sz="1200" dirty="0">
                <a:latin typeface="HGP明朝E" pitchFamily="18" charset="-128"/>
                <a:ea typeface="HGP明朝E" pitchFamily="18" charset="-128"/>
              </a:rPr>
              <a:t>　</a:t>
            </a:r>
            <a:r>
              <a:rPr lang="ja-JP" altLang="en-US" sz="1100" dirty="0">
                <a:latin typeface="HGP明朝E" pitchFamily="18" charset="-128"/>
                <a:ea typeface="HGP明朝E" pitchFamily="18" charset="-128"/>
              </a:rPr>
              <a:t>　</a:t>
            </a:r>
            <a:r>
              <a:rPr lang="ja-JP" altLang="en-US" sz="1200" dirty="0">
                <a:latin typeface="HGP明朝E" pitchFamily="18" charset="-128"/>
                <a:ea typeface="HGP明朝E" pitchFamily="18" charset="-128"/>
              </a:rPr>
              <a:t>南部徳洲会病院　</a:t>
            </a:r>
            <a:r>
              <a:rPr lang="ja-JP" altLang="en-US" sz="1200" dirty="0" smtClean="0">
                <a:latin typeface="HGP明朝E" pitchFamily="18" charset="-128"/>
                <a:ea typeface="HGP明朝E" pitchFamily="18" charset="-128"/>
              </a:rPr>
              <a:t>副院長</a:t>
            </a:r>
            <a:r>
              <a:rPr lang="ja-JP" altLang="en-US" sz="1200" dirty="0">
                <a:latin typeface="HGP明朝E" pitchFamily="18" charset="-128"/>
                <a:ea typeface="HGP明朝E" pitchFamily="18" charset="-128"/>
              </a:rPr>
              <a:t>　</a:t>
            </a:r>
            <a:r>
              <a:rPr lang="ja-JP" altLang="en-US" sz="1200" dirty="0" smtClean="0">
                <a:latin typeface="HGP明朝E" pitchFamily="18" charset="-128"/>
                <a:ea typeface="HGP明朝E" pitchFamily="18" charset="-128"/>
              </a:rPr>
              <a:t>　</a:t>
            </a:r>
            <a:r>
              <a:rPr lang="ja-JP" altLang="en-US" sz="1600" dirty="0" smtClean="0">
                <a:latin typeface="HGP明朝E" pitchFamily="18" charset="-128"/>
                <a:ea typeface="HGP明朝E" pitchFamily="18" charset="-128"/>
              </a:rPr>
              <a:t>川満 </a:t>
            </a:r>
            <a:r>
              <a:rPr lang="ja-JP" altLang="en-US" sz="1600" dirty="0">
                <a:latin typeface="HGP明朝E" pitchFamily="18" charset="-128"/>
                <a:ea typeface="HGP明朝E" pitchFamily="18" charset="-128"/>
              </a:rPr>
              <a:t>克紀</a:t>
            </a:r>
            <a:r>
              <a:rPr lang="ja-JP" altLang="en-US" sz="1200" dirty="0">
                <a:latin typeface="HGP明朝E" pitchFamily="18" charset="-128"/>
                <a:ea typeface="HGP明朝E" pitchFamily="18" charset="-128"/>
              </a:rPr>
              <a:t>　先生</a:t>
            </a:r>
            <a:endParaRPr lang="en-US" altLang="ja-JP" sz="1200" dirty="0">
              <a:latin typeface="HGP明朝E" pitchFamily="18" charset="-128"/>
              <a:ea typeface="HGP明朝E" pitchFamily="18" charset="-128"/>
            </a:endParaRPr>
          </a:p>
          <a:p>
            <a:pPr indent="203200"/>
            <a:endParaRPr lang="en-US" altLang="ja-JP" sz="1200" u="sng" dirty="0">
              <a:latin typeface="HGP明朝E" pitchFamily="18" charset="-128"/>
              <a:ea typeface="HGP明朝E" pitchFamily="18" charset="-128"/>
            </a:endParaRPr>
          </a:p>
          <a:p>
            <a:pPr indent="203200"/>
            <a:r>
              <a:rPr lang="ja-JP" altLang="en-US" sz="14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HGP明朝E" pitchFamily="18" charset="-128"/>
                <a:ea typeface="HGP明朝E" pitchFamily="18" charset="-128"/>
              </a:rPr>
              <a:t>　</a:t>
            </a:r>
            <a:r>
              <a:rPr lang="ja-JP" altLang="en-US" sz="1400" i="1" dirty="0">
                <a:latin typeface="HGP明朝E" pitchFamily="18" charset="-128"/>
                <a:ea typeface="HGP明朝E" pitchFamily="18" charset="-128"/>
              </a:rPr>
              <a:t>　</a:t>
            </a:r>
            <a:r>
              <a:rPr lang="ja-JP" altLang="en-US" sz="1200" i="1" dirty="0">
                <a:latin typeface="HGP明朝E" pitchFamily="18" charset="-128"/>
                <a:ea typeface="HGP明朝E" pitchFamily="18" charset="-128"/>
              </a:rPr>
              <a:t>　</a:t>
            </a:r>
          </a:p>
          <a:p>
            <a:pPr indent="203200"/>
            <a:endParaRPr lang="ja-JP" altLang="en-US" sz="1200" i="1" dirty="0">
              <a:latin typeface="HGP明朝E" pitchFamily="18" charset="-128"/>
              <a:ea typeface="HGP明朝E" pitchFamily="18" charset="-128"/>
            </a:endParaRPr>
          </a:p>
          <a:p>
            <a:pPr indent="203200"/>
            <a:r>
              <a:rPr lang="ja-JP" altLang="en-US" sz="1200" i="1" dirty="0">
                <a:latin typeface="HGP明朝E" pitchFamily="18" charset="-128"/>
                <a:ea typeface="HGP明朝E" pitchFamily="18" charset="-128"/>
              </a:rPr>
              <a:t>　　　</a:t>
            </a:r>
          </a:p>
          <a:p>
            <a:pPr indent="203200" eaLnBrk="0" hangingPunct="0"/>
            <a:endParaRPr lang="ja-JP" altLang="en-US" sz="1200" i="1" dirty="0">
              <a:latin typeface="HGP明朝E" pitchFamily="18" charset="-128"/>
              <a:ea typeface="HGP明朝E" pitchFamily="18" charset="-128"/>
            </a:endParaRPr>
          </a:p>
          <a:p>
            <a:pPr indent="203200" eaLnBrk="0" hangingPunct="0"/>
            <a:r>
              <a:rPr lang="ja-JP" altLang="en-US" sz="1200" i="1" dirty="0">
                <a:latin typeface="HGP明朝E" pitchFamily="18" charset="-128"/>
                <a:ea typeface="HGP明朝E" pitchFamily="18" charset="-128"/>
              </a:rPr>
              <a:t>　　　　　</a:t>
            </a:r>
          </a:p>
        </p:txBody>
      </p:sp>
      <p:sp>
        <p:nvSpPr>
          <p:cNvPr id="1031" name="Text Box 5"/>
          <p:cNvSpPr txBox="1">
            <a:spLocks noChangeArrowheads="1"/>
          </p:cNvSpPr>
          <p:nvPr/>
        </p:nvSpPr>
        <p:spPr bwMode="auto">
          <a:xfrm>
            <a:off x="0" y="2667000"/>
            <a:ext cx="6858000" cy="33020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lIns="74295" tIns="8890" rIns="74295" bIns="8890"/>
          <a:lstStyle/>
          <a:p>
            <a:pPr indent="177800">
              <a:defRPr/>
            </a:pPr>
            <a:r>
              <a:rPr lang="ja-JP" altLang="en-US" sz="1200" dirty="0">
                <a:latin typeface="+mn-ea"/>
                <a:ea typeface="+mn-ea"/>
                <a:cs typeface="Times New Roman" pitchFamily="18" charset="0"/>
              </a:rPr>
              <a:t>製品紹介　　</a:t>
            </a:r>
            <a:r>
              <a:rPr lang="en-US" altLang="ja-JP" sz="1050" dirty="0">
                <a:latin typeface="+mn-ea"/>
                <a:ea typeface="+mn-ea"/>
                <a:cs typeface="Times New Roman" pitchFamily="18" charset="0"/>
              </a:rPr>
              <a:t>HMG-</a:t>
            </a:r>
            <a:r>
              <a:rPr lang="en-US" altLang="ja-JP" sz="1050" dirty="0" err="1">
                <a:latin typeface="+mn-ea"/>
                <a:ea typeface="+mn-ea"/>
                <a:cs typeface="Times New Roman" pitchFamily="18" charset="0"/>
              </a:rPr>
              <a:t>CoA</a:t>
            </a:r>
            <a:r>
              <a:rPr lang="ja-JP" altLang="en-US" sz="1050" dirty="0">
                <a:latin typeface="+mn-ea"/>
                <a:ea typeface="+mn-ea"/>
                <a:cs typeface="Times New Roman" pitchFamily="18" charset="0"/>
              </a:rPr>
              <a:t>還元酵素阻害薬　</a:t>
            </a:r>
            <a:r>
              <a:rPr lang="en-US" altLang="ja-JP" sz="1200" dirty="0">
                <a:latin typeface="+mn-ea"/>
                <a:ea typeface="+mn-ea"/>
                <a:cs typeface="Times New Roman" pitchFamily="18" charset="0"/>
              </a:rPr>
              <a:t>『</a:t>
            </a:r>
            <a:r>
              <a:rPr lang="ja-JP" altLang="en-US" sz="1200" dirty="0">
                <a:latin typeface="+mn-ea"/>
                <a:ea typeface="+mn-ea"/>
                <a:cs typeface="Times New Roman" pitchFamily="18" charset="0"/>
              </a:rPr>
              <a:t>アトルバスタチン　カルシウム錠</a:t>
            </a:r>
            <a:r>
              <a:rPr lang="en-US" altLang="ja-JP" sz="1200" dirty="0">
                <a:latin typeface="+mn-ea"/>
                <a:ea typeface="+mn-ea"/>
                <a:cs typeface="Times New Roman" pitchFamily="18" charset="0"/>
              </a:rPr>
              <a:t>』</a:t>
            </a:r>
            <a:r>
              <a:rPr lang="ja-JP" altLang="en-US" sz="1200" dirty="0">
                <a:latin typeface="+mn-ea"/>
                <a:ea typeface="+mn-ea"/>
                <a:cs typeface="Times New Roman" pitchFamily="18" charset="0"/>
              </a:rPr>
              <a:t>のご紹介　　　ファイザー（株）</a:t>
            </a:r>
            <a:endParaRPr lang="ja-JP" altLang="en-US" sz="1200" dirty="0">
              <a:solidFill>
                <a:srgbClr val="FF0066"/>
              </a:solidFill>
              <a:latin typeface="+mn-ea"/>
              <a:ea typeface="+mn-ea"/>
              <a:cs typeface="Times New Roman" pitchFamily="18" charset="0"/>
            </a:endParaRPr>
          </a:p>
        </p:txBody>
      </p:sp>
      <p:pic>
        <p:nvPicPr>
          <p:cNvPr id="5127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1752600"/>
            <a:ext cx="8255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正方形/長方形 8"/>
          <p:cNvSpPr/>
          <p:nvPr/>
        </p:nvSpPr>
        <p:spPr>
          <a:xfrm>
            <a:off x="0" y="1219200"/>
            <a:ext cx="6858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1100" dirty="0">
                <a:latin typeface="+mn-ea"/>
                <a:ea typeface="+mn-ea"/>
              </a:rPr>
              <a:t>日本医師会生涯教育認定講座・日本薬剤師研修センター認定</a:t>
            </a:r>
            <a:r>
              <a:rPr lang="ja-JP" altLang="en-US" sz="1100" dirty="0" smtClean="0">
                <a:latin typeface="+mn-ea"/>
                <a:ea typeface="+mn-ea"/>
              </a:rPr>
              <a:t>研修・日本</a:t>
            </a:r>
            <a:r>
              <a:rPr lang="ja-JP" altLang="en-US" sz="1100" dirty="0">
                <a:latin typeface="+mn-ea"/>
                <a:ea typeface="+mn-ea"/>
              </a:rPr>
              <a:t>病院薬剤師会認定</a:t>
            </a:r>
            <a:r>
              <a:rPr lang="ja-JP" altLang="en-US" sz="1100" dirty="0" smtClean="0">
                <a:latin typeface="+mn-ea"/>
                <a:ea typeface="+mn-ea"/>
              </a:rPr>
              <a:t>研修</a:t>
            </a:r>
            <a:endParaRPr lang="en-US" altLang="ja-JP" sz="1100" dirty="0" smtClean="0">
              <a:latin typeface="+mn-ea"/>
              <a:ea typeface="+mn-ea"/>
            </a:endParaRPr>
          </a:p>
          <a:p>
            <a:pPr algn="ctr">
              <a:defRPr/>
            </a:pPr>
            <a:r>
              <a:rPr lang="ja-JP" altLang="en-US" sz="1100" dirty="0" smtClean="0">
                <a:latin typeface="+mn-ea"/>
                <a:ea typeface="+mn-ea"/>
              </a:rPr>
              <a:t>沖縄県地域糖尿病療養指導士認定（</a:t>
            </a:r>
            <a:r>
              <a:rPr lang="en-US" altLang="ja-JP" sz="1100" dirty="0" smtClean="0">
                <a:latin typeface="+mn-ea"/>
                <a:ea typeface="+mn-ea"/>
              </a:rPr>
              <a:t>OLCDE</a:t>
            </a:r>
            <a:r>
              <a:rPr lang="ja-JP" altLang="en-US" sz="1100" dirty="0" smtClean="0">
                <a:latin typeface="+mn-ea"/>
                <a:ea typeface="+mn-ea"/>
              </a:rPr>
              <a:t>）更新のための研修単位（予定）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914400" y="1066800"/>
            <a:ext cx="50292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ja-JP" altLang="en-US" sz="3200" b="1" dirty="0" smtClean="0">
                <a:latin typeface="+mn-ea"/>
                <a:ea typeface="+mn-ea"/>
                <a:cs typeface="Times New Roman" pitchFamily="18" charset="0"/>
              </a:rPr>
              <a:t>講演会　会場地図</a:t>
            </a:r>
            <a:endParaRPr lang="en-US" altLang="ja-JP" sz="3200" b="1" dirty="0">
              <a:latin typeface="+mn-ea"/>
              <a:ea typeface="+mn-ea"/>
              <a:cs typeface="Times New Roman" pitchFamily="18" charset="0"/>
            </a:endParaRPr>
          </a:p>
          <a:p>
            <a:pPr algn="ctr">
              <a:defRPr/>
            </a:pPr>
            <a:r>
              <a:rPr lang="ja-JP" altLang="en-US" sz="1000" dirty="0">
                <a:latin typeface="+mn-ea"/>
                <a:ea typeface="+mn-ea"/>
              </a:rPr>
              <a:t>　　　　　　　　　　　　　　　　</a:t>
            </a:r>
            <a:endParaRPr lang="en-US" altLang="ja-JP" sz="1000" dirty="0">
              <a:latin typeface="+mn-ea"/>
              <a:ea typeface="+mn-ea"/>
            </a:endParaRPr>
          </a:p>
        </p:txBody>
      </p:sp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1905000"/>
            <a:ext cx="7181850" cy="537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Rectangle 15"/>
          <p:cNvSpPr>
            <a:spLocks noChangeArrowheads="1"/>
          </p:cNvSpPr>
          <p:nvPr/>
        </p:nvSpPr>
        <p:spPr bwMode="auto">
          <a:xfrm>
            <a:off x="0" y="7212955"/>
            <a:ext cx="6858000" cy="269304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ja-JP" sz="1200" dirty="0">
                <a:latin typeface="HGP創英ﾌﾟﾚｾﾞﾝｽEB" pitchFamily="18" charset="-128"/>
                <a:ea typeface="HGP創英ﾌﾟﾚｾﾞﾝｽEB" pitchFamily="18" charset="-128"/>
              </a:rPr>
              <a:t>                                                      </a:t>
            </a:r>
            <a:r>
              <a:rPr lang="ja-JP" altLang="en-US" sz="1200">
                <a:latin typeface="HGP創英ﾌﾟﾚｾﾞﾝｽEB" pitchFamily="18" charset="-128"/>
                <a:ea typeface="HGP創英ﾌﾟﾚｾﾞﾝｽEB" pitchFamily="18" charset="-128"/>
              </a:rPr>
              <a:t>　</a:t>
            </a:r>
            <a:r>
              <a:rPr lang="ja-JP" altLang="en-US" sz="1200" smtClean="0">
                <a:latin typeface="+mn-ea"/>
                <a:ea typeface="+mn-ea"/>
              </a:rPr>
              <a:t>出欠</a:t>
            </a:r>
            <a:r>
              <a:rPr lang="ja-JP" altLang="en-US" sz="1200" dirty="0">
                <a:latin typeface="+mn-ea"/>
                <a:ea typeface="+mn-ea"/>
              </a:rPr>
              <a:t>確認用紙</a:t>
            </a:r>
          </a:p>
          <a:p>
            <a:pPr algn="ctr" eaLnBrk="0" hangingPunct="0"/>
            <a:r>
              <a:rPr lang="ja-JP" altLang="en-US" sz="300" dirty="0">
                <a:solidFill>
                  <a:srgbClr val="FF0066"/>
                </a:solidFill>
                <a:latin typeface="+mn-ea"/>
                <a:ea typeface="+mn-ea"/>
              </a:rPr>
              <a:t>　</a:t>
            </a:r>
          </a:p>
          <a:p>
            <a:pPr algn="ctr" eaLnBrk="0" hangingPunct="0"/>
            <a:r>
              <a:rPr lang="ja-JP" altLang="en-US" sz="1600" dirty="0">
                <a:solidFill>
                  <a:srgbClr val="000066"/>
                </a:solidFill>
                <a:latin typeface="+mn-ea"/>
                <a:ea typeface="+mn-ea"/>
              </a:rPr>
              <a:t>　</a:t>
            </a:r>
            <a:r>
              <a:rPr lang="ja-JP" altLang="en-US" sz="1600" dirty="0">
                <a:solidFill>
                  <a:srgbClr val="000000"/>
                </a:solidFill>
                <a:latin typeface="+mn-ea"/>
                <a:ea typeface="+mn-ea"/>
              </a:rPr>
              <a:t>　２０１３年 １０</a:t>
            </a:r>
            <a:r>
              <a:rPr lang="ja-JP" altLang="en-US" sz="1600" dirty="0">
                <a:latin typeface="+mn-ea"/>
                <a:ea typeface="+mn-ea"/>
              </a:rPr>
              <a:t>月 ２４日</a:t>
            </a:r>
            <a:r>
              <a:rPr lang="ja-JP" altLang="en-US" sz="1600" dirty="0" smtClean="0">
                <a:latin typeface="+mn-ea"/>
                <a:ea typeface="+mn-ea"/>
              </a:rPr>
              <a:t>（木） </a:t>
            </a:r>
            <a:r>
              <a:rPr lang="en-US" altLang="ja-JP" sz="1600" dirty="0">
                <a:latin typeface="+mn-ea"/>
                <a:ea typeface="+mn-ea"/>
              </a:rPr>
              <a:t>19</a:t>
            </a:r>
            <a:r>
              <a:rPr lang="ja-JP" altLang="en-US" sz="1600" dirty="0">
                <a:latin typeface="+mn-ea"/>
                <a:ea typeface="+mn-ea"/>
              </a:rPr>
              <a:t>：</a:t>
            </a:r>
            <a:r>
              <a:rPr lang="en-US" altLang="ja-JP" sz="1600" dirty="0">
                <a:latin typeface="+mn-ea"/>
                <a:ea typeface="+mn-ea"/>
              </a:rPr>
              <a:t>00 </a:t>
            </a:r>
            <a:r>
              <a:rPr lang="ja-JP" altLang="en-US" sz="1600" dirty="0">
                <a:latin typeface="+mn-ea"/>
                <a:ea typeface="+mn-ea"/>
              </a:rPr>
              <a:t>～ </a:t>
            </a:r>
            <a:r>
              <a:rPr lang="en-US" altLang="ja-JP" sz="1600" dirty="0">
                <a:latin typeface="+mn-ea"/>
                <a:ea typeface="+mn-ea"/>
              </a:rPr>
              <a:t>21</a:t>
            </a:r>
            <a:r>
              <a:rPr lang="ja-JP" altLang="en-US" sz="1600" dirty="0">
                <a:latin typeface="+mn-ea"/>
                <a:ea typeface="+mn-ea"/>
              </a:rPr>
              <a:t>：</a:t>
            </a:r>
            <a:r>
              <a:rPr lang="en-US" altLang="ja-JP" sz="1600" dirty="0">
                <a:latin typeface="+mn-ea"/>
                <a:ea typeface="+mn-ea"/>
              </a:rPr>
              <a:t>00</a:t>
            </a:r>
            <a:r>
              <a:rPr lang="ja-JP" altLang="en-US" sz="1600" dirty="0">
                <a:latin typeface="+mn-ea"/>
                <a:ea typeface="+mn-ea"/>
              </a:rPr>
              <a:t>　</a:t>
            </a:r>
          </a:p>
          <a:p>
            <a:pPr algn="ctr" eaLnBrk="0" hangingPunct="0"/>
            <a:r>
              <a:rPr lang="ja-JP" altLang="en-US" sz="1600" dirty="0">
                <a:latin typeface="+mn-ea"/>
                <a:ea typeface="+mn-ea"/>
              </a:rPr>
              <a:t>　</a:t>
            </a:r>
            <a:endParaRPr lang="en-US" altLang="ja-JP" sz="1600" dirty="0">
              <a:solidFill>
                <a:srgbClr val="0000CC"/>
              </a:solidFill>
              <a:latin typeface="+mn-ea"/>
              <a:ea typeface="+mn-ea"/>
            </a:endParaRPr>
          </a:p>
          <a:p>
            <a:pPr algn="ctr" eaLnBrk="0" hangingPunct="0"/>
            <a:r>
              <a:rPr lang="en-US" altLang="ja-JP" sz="1600" dirty="0">
                <a:latin typeface="+mn-ea"/>
                <a:ea typeface="+mn-ea"/>
              </a:rPr>
              <a:t>Fax</a:t>
            </a:r>
            <a:r>
              <a:rPr lang="ja-JP" altLang="en-US" sz="1600" dirty="0">
                <a:latin typeface="+mn-ea"/>
                <a:ea typeface="+mn-ea"/>
              </a:rPr>
              <a:t>：</a:t>
            </a:r>
            <a:r>
              <a:rPr lang="en-US" altLang="ja-JP" sz="2400" dirty="0">
                <a:solidFill>
                  <a:srgbClr val="FF0000"/>
                </a:solidFill>
                <a:latin typeface="+mn-ea"/>
                <a:ea typeface="+mn-ea"/>
              </a:rPr>
              <a:t>098-868-0984</a:t>
            </a:r>
          </a:p>
          <a:p>
            <a:pPr algn="ctr" eaLnBrk="0" hangingPunct="0"/>
            <a:endParaRPr lang="en-US" altLang="ja-JP" sz="1600" dirty="0">
              <a:solidFill>
                <a:srgbClr val="FF0000"/>
              </a:solidFill>
              <a:latin typeface="+mn-ea"/>
              <a:ea typeface="+mn-ea"/>
            </a:endParaRPr>
          </a:p>
          <a:p>
            <a:pPr algn="ctr" eaLnBrk="0" hangingPunct="0"/>
            <a:r>
              <a:rPr lang="ja-JP" altLang="en-US" sz="1600" dirty="0">
                <a:latin typeface="+mn-ea"/>
                <a:ea typeface="+mn-ea"/>
              </a:rPr>
              <a:t>御出席　・　御欠席</a:t>
            </a:r>
            <a:endParaRPr lang="en-US" altLang="ja-JP" sz="1600" dirty="0">
              <a:latin typeface="+mn-ea"/>
              <a:ea typeface="+mn-ea"/>
            </a:endParaRPr>
          </a:p>
          <a:p>
            <a:pPr algn="ctr" eaLnBrk="0" hangingPunct="0"/>
            <a:r>
              <a:rPr lang="ja-JP" altLang="en-US" sz="1600" dirty="0">
                <a:latin typeface="+mn-ea"/>
                <a:ea typeface="+mn-ea"/>
              </a:rPr>
              <a:t>　</a:t>
            </a:r>
            <a:endParaRPr lang="en-US" altLang="ja-JP" sz="1600" dirty="0">
              <a:latin typeface="+mn-ea"/>
              <a:ea typeface="+mn-ea"/>
            </a:endParaRPr>
          </a:p>
          <a:p>
            <a:pPr algn="ctr" eaLnBrk="0" hangingPunct="0"/>
            <a:r>
              <a:rPr lang="ja-JP" altLang="en-US" sz="1600" u="sng" dirty="0">
                <a:latin typeface="+mn-ea"/>
                <a:ea typeface="+mn-ea"/>
              </a:rPr>
              <a:t>御施設名：　</a:t>
            </a:r>
            <a:r>
              <a:rPr lang="ja-JP" altLang="en-US" sz="1600" u="sng" dirty="0" smtClean="0">
                <a:latin typeface="+mn-ea"/>
                <a:ea typeface="+mn-ea"/>
              </a:rPr>
              <a:t>　　</a:t>
            </a:r>
            <a:r>
              <a:rPr lang="ja-JP" altLang="en-US" sz="1600" u="sng" dirty="0">
                <a:latin typeface="+mn-ea"/>
                <a:ea typeface="+mn-ea"/>
              </a:rPr>
              <a:t>　　　　　　　　　　　　　　　</a:t>
            </a:r>
            <a:r>
              <a:rPr lang="en-US" altLang="ja-JP" sz="1600" u="sng" dirty="0">
                <a:latin typeface="+mn-ea"/>
                <a:ea typeface="+mn-ea"/>
              </a:rPr>
              <a:t>.</a:t>
            </a:r>
            <a:r>
              <a:rPr lang="ja-JP" altLang="en-US" sz="1600" dirty="0">
                <a:latin typeface="+mn-ea"/>
                <a:ea typeface="+mn-ea"/>
              </a:rPr>
              <a:t>　</a:t>
            </a:r>
            <a:r>
              <a:rPr lang="ja-JP" altLang="en-US" sz="1600" u="sng" dirty="0">
                <a:latin typeface="+mn-ea"/>
                <a:ea typeface="+mn-ea"/>
              </a:rPr>
              <a:t>御芳名：                          </a:t>
            </a:r>
            <a:r>
              <a:rPr lang="en-US" altLang="ja-JP" sz="1600" u="sng" dirty="0">
                <a:latin typeface="+mn-ea"/>
                <a:ea typeface="+mn-ea"/>
              </a:rPr>
              <a:t>.</a:t>
            </a:r>
            <a:r>
              <a:rPr lang="ja-JP" altLang="en-US" sz="1600" u="sng" dirty="0">
                <a:latin typeface="+mn-ea"/>
                <a:ea typeface="+mn-ea"/>
              </a:rPr>
              <a:t>　　　　　　　　　　　　　　　　　</a:t>
            </a:r>
            <a:endParaRPr lang="en-US" altLang="ja-JP" sz="1600" u="sng" dirty="0">
              <a:latin typeface="+mn-ea"/>
              <a:ea typeface="+mn-ea"/>
            </a:endParaRPr>
          </a:p>
          <a:p>
            <a:pPr algn="ctr" eaLnBrk="0" hangingPunct="0"/>
            <a:endParaRPr lang="ja-JP" altLang="en-US" sz="1600" dirty="0">
              <a:latin typeface="+mn-ea"/>
              <a:ea typeface="+mn-ea"/>
            </a:endParaRPr>
          </a:p>
          <a:p>
            <a:pPr algn="ctr" eaLnBrk="0" hangingPunct="0"/>
            <a:r>
              <a:rPr lang="ja-JP" altLang="en-US" sz="1600" dirty="0">
                <a:latin typeface="+mn-ea"/>
                <a:ea typeface="+mn-ea"/>
              </a:rPr>
              <a:t>タクシーチケット：必要　・　不要</a:t>
            </a:r>
            <a:r>
              <a:rPr lang="ja-JP" altLang="en-US" dirty="0">
                <a:latin typeface="+mn-ea"/>
                <a:ea typeface="+mn-ea"/>
              </a:rPr>
              <a:t>　　　　　</a:t>
            </a:r>
            <a:r>
              <a:rPr lang="ja-JP" altLang="en-US" dirty="0">
                <a:latin typeface="HGP創英ﾌﾟﾚｾﾞﾝｽEB" pitchFamily="18" charset="-128"/>
                <a:ea typeface="HGP創英ﾌﾟﾚｾﾞﾝｽEB" pitchFamily="18" charset="-128"/>
              </a:rPr>
              <a:t>　　</a:t>
            </a:r>
            <a:endParaRPr lang="ja-JP" altLang="en-US" sz="1600" dirty="0">
              <a:latin typeface="HGP創英ﾌﾟﾚｾﾞﾝｽEB" pitchFamily="18" charset="-128"/>
              <a:ea typeface="HGP創英ﾌﾟﾚｾﾞﾝｽEB" pitchFamily="18" charset="-128"/>
            </a:endParaRPr>
          </a:p>
        </p:txBody>
      </p:sp>
      <p:sp>
        <p:nvSpPr>
          <p:cNvPr id="6149" name="Line 17"/>
          <p:cNvSpPr>
            <a:spLocks noChangeShapeType="1"/>
          </p:cNvSpPr>
          <p:nvPr/>
        </p:nvSpPr>
        <p:spPr bwMode="auto">
          <a:xfrm>
            <a:off x="0" y="7391400"/>
            <a:ext cx="28082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ja-JP" altLang="en-US" b="1" dirty="0"/>
          </a:p>
        </p:txBody>
      </p:sp>
      <p:sp>
        <p:nvSpPr>
          <p:cNvPr id="6150" name="Line 16"/>
          <p:cNvSpPr>
            <a:spLocks noChangeShapeType="1"/>
          </p:cNvSpPr>
          <p:nvPr/>
        </p:nvSpPr>
        <p:spPr bwMode="auto">
          <a:xfrm>
            <a:off x="4049713" y="7391400"/>
            <a:ext cx="28082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ja-JP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リゾート">
  <a:themeElements>
    <a:clrScheme name="リゾート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リゾート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リゾート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リゾート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リゾート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1578</TotalTime>
  <Words>70</Words>
  <Application>Microsoft Office PowerPoint</Application>
  <PresentationFormat>A4 210 x 297 mm</PresentationFormat>
  <Paragraphs>62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リゾート</vt:lpstr>
      <vt:lpstr>スライド 1</vt:lpstr>
      <vt:lpstr>スライド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NAGANK</cp:lastModifiedBy>
  <cp:revision>116</cp:revision>
  <cp:lastPrinted>1601-01-01T00:00:00Z</cp:lastPrinted>
  <dcterms:created xsi:type="dcterms:W3CDTF">1601-01-01T00:00:00Z</dcterms:created>
  <dcterms:modified xsi:type="dcterms:W3CDTF">2013-09-30T07:05:06Z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