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Lst>
  <p:sldSz cx="6858000" cy="9144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3018" y="9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8"/>
            <a:ext cx="5829300" cy="1960033"/>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5"/>
            <a:ext cx="1543050" cy="7802033"/>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342900" y="366185"/>
            <a:ext cx="4514850" cy="7802033"/>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pPr/>
              <a:t>2016/3/22</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2016/3/22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pPr/>
              <a:t>2016/3/22</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pPr/>
              <a:t>2016/3/22</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pPr/>
              <a:t>2016/3/22</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64067"/>
            <a:ext cx="2256235" cy="154940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2016/3/22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0"/>
            <a:ext cx="4114800" cy="75565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pPr/>
              <a:t>2016/3/22</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pPr/>
              <a:t>2016/3/22</a:t>
            </a:fld>
            <a:endParaRPr kumimoji="1" lang="ja-JP" altLang="en-US"/>
          </a:p>
        </p:txBody>
      </p:sp>
      <p:sp>
        <p:nvSpPr>
          <p:cNvPr id="5" name="フッター プレースホル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fukuoka-dietitian.or.jp/"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64406" y="7397440"/>
            <a:ext cx="1555072" cy="112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709" y="8125485"/>
            <a:ext cx="1277541" cy="95815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 name="タイトル 1"/>
          <p:cNvSpPr txBox="1">
            <a:spLocks/>
          </p:cNvSpPr>
          <p:nvPr/>
        </p:nvSpPr>
        <p:spPr>
          <a:xfrm>
            <a:off x="147709" y="539552"/>
            <a:ext cx="6572807" cy="1046656"/>
          </a:xfrm>
          <a:prstGeom prst="rect">
            <a:avLst/>
          </a:prstGeom>
          <a:noFill/>
          <a:ln w="25400" cmpd="sng">
            <a:solidFill>
              <a:schemeClr val="tx1"/>
            </a:solidFill>
            <a:prstDash val="solid"/>
          </a:ln>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kumimoji="1"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indent="0" algn="ctr">
              <a:buClr>
                <a:srgbClr val="F14124">
                  <a:lumMod val="75000"/>
                </a:srgbClr>
              </a:buClr>
              <a:buNone/>
            </a:pPr>
            <a:r>
              <a:rPr lang="ja-JP" altLang="en-US" sz="1400" b="0" dirty="0" smtClean="0">
                <a:gradFill>
                  <a:gsLst>
                    <a:gs pos="0">
                      <a:prstClr val="black"/>
                    </a:gs>
                    <a:gs pos="40000">
                      <a:prstClr val="black">
                        <a:lumMod val="75000"/>
                        <a:lumOff val="25000"/>
                      </a:prstClr>
                    </a:gs>
                    <a:gs pos="100000">
                      <a:srgbClr val="212745">
                        <a:alpha val="65000"/>
                      </a:srgbClr>
                    </a:gs>
                  </a:gsLst>
                  <a:lin ang="5400000" scaled="0"/>
                </a:gradFill>
                <a:latin typeface="HGP創英ﾌﾟﾚｾﾞﾝｽEB" pitchFamily="18" charset="-128"/>
                <a:ea typeface="HGP創英ﾌﾟﾚｾﾞﾝｽEB" pitchFamily="18" charset="-128"/>
              </a:rPr>
              <a:t>医療介護の方向性とこれからの管理栄養士・栄養士業務</a:t>
            </a:r>
            <a:endParaRPr lang="en-US" altLang="ja-JP" sz="1400" b="0" dirty="0" smtClean="0">
              <a:gradFill>
                <a:gsLst>
                  <a:gs pos="0">
                    <a:prstClr val="black"/>
                  </a:gs>
                  <a:gs pos="40000">
                    <a:prstClr val="black">
                      <a:lumMod val="75000"/>
                      <a:lumOff val="25000"/>
                    </a:prstClr>
                  </a:gs>
                  <a:gs pos="100000">
                    <a:srgbClr val="212745">
                      <a:alpha val="65000"/>
                    </a:srgbClr>
                  </a:gs>
                </a:gsLst>
                <a:lin ang="5400000" scaled="0"/>
              </a:gradFill>
              <a:latin typeface="HGP創英ﾌﾟﾚｾﾞﾝｽEB" pitchFamily="18" charset="-128"/>
              <a:ea typeface="HGP創英ﾌﾟﾚｾﾞﾝｽEB" pitchFamily="18" charset="-128"/>
            </a:endParaRPr>
          </a:p>
          <a:p>
            <a:pPr marL="0" indent="0" algn="ctr">
              <a:buClr>
                <a:srgbClr val="F14124">
                  <a:lumMod val="75000"/>
                </a:srgbClr>
              </a:buClr>
              <a:buNone/>
            </a:pPr>
            <a:r>
              <a:rPr lang="ja-JP" altLang="en-US" sz="2000" dirty="0" smtClean="0">
                <a:gradFill>
                  <a:gsLst>
                    <a:gs pos="0">
                      <a:prstClr val="black"/>
                    </a:gs>
                    <a:gs pos="40000">
                      <a:prstClr val="black">
                        <a:lumMod val="75000"/>
                        <a:lumOff val="25000"/>
                      </a:prstClr>
                    </a:gs>
                    <a:gs pos="100000">
                      <a:srgbClr val="212745">
                        <a:alpha val="65000"/>
                      </a:srgbClr>
                    </a:gs>
                  </a:gsLst>
                  <a:lin ang="5400000" scaled="0"/>
                </a:gradFill>
                <a:latin typeface="HGP創英ﾌﾟﾚｾﾞﾝｽEB" pitchFamily="18" charset="-128"/>
                <a:ea typeface="HGP創英ﾌﾟﾚｾﾞﾝｽEB" pitchFamily="18" charset="-128"/>
              </a:rPr>
              <a:t>◆診療報酬改定情報と平成３０年の介護同時改定にむけて</a:t>
            </a:r>
            <a:endParaRPr lang="en-US" altLang="ja-JP" sz="2000" dirty="0" smtClean="0">
              <a:gradFill>
                <a:gsLst>
                  <a:gs pos="0">
                    <a:prstClr val="black"/>
                  </a:gs>
                  <a:gs pos="40000">
                    <a:prstClr val="black">
                      <a:lumMod val="75000"/>
                      <a:lumOff val="25000"/>
                    </a:prstClr>
                  </a:gs>
                  <a:gs pos="100000">
                    <a:srgbClr val="212745">
                      <a:alpha val="65000"/>
                    </a:srgbClr>
                  </a:gs>
                </a:gsLst>
                <a:lin ang="5400000" scaled="0"/>
              </a:gradFill>
              <a:latin typeface="HGP創英ﾌﾟﾚｾﾞﾝｽEB" pitchFamily="18" charset="-128"/>
              <a:ea typeface="HGP創英ﾌﾟﾚｾﾞﾝｽEB" pitchFamily="18" charset="-128"/>
            </a:endParaRPr>
          </a:p>
          <a:p>
            <a:pPr marL="0" indent="0" algn="ctr">
              <a:buClr>
                <a:srgbClr val="F14124">
                  <a:lumMod val="75000"/>
                </a:srgbClr>
              </a:buClr>
              <a:buNone/>
            </a:pPr>
            <a:r>
              <a:rPr lang="ja-JP" altLang="en-US" sz="2000" dirty="0" smtClean="0">
                <a:gradFill>
                  <a:gsLst>
                    <a:gs pos="0">
                      <a:prstClr val="black"/>
                    </a:gs>
                    <a:gs pos="40000">
                      <a:prstClr val="black">
                        <a:lumMod val="75000"/>
                        <a:lumOff val="25000"/>
                      </a:prstClr>
                    </a:gs>
                    <a:gs pos="100000">
                      <a:srgbClr val="212745">
                        <a:alpha val="65000"/>
                      </a:srgbClr>
                    </a:gs>
                  </a:gsLst>
                  <a:lin ang="5400000" scaled="0"/>
                </a:gradFill>
                <a:latin typeface="HGP創英ﾌﾟﾚｾﾞﾝｽEB" pitchFamily="18" charset="-128"/>
                <a:ea typeface="HGP創英ﾌﾟﾚｾﾞﾝｽEB" pitchFamily="18" charset="-128"/>
              </a:rPr>
              <a:t>◆これからの栄養管理・栄養指導の充実</a:t>
            </a:r>
            <a:endParaRPr lang="ja-JP" altLang="en-US" sz="2000" dirty="0">
              <a:gradFill>
                <a:gsLst>
                  <a:gs pos="0">
                    <a:prstClr val="black"/>
                  </a:gs>
                  <a:gs pos="40000">
                    <a:prstClr val="black">
                      <a:lumMod val="75000"/>
                      <a:lumOff val="25000"/>
                    </a:prstClr>
                  </a:gs>
                  <a:gs pos="100000">
                    <a:srgbClr val="212745">
                      <a:alpha val="65000"/>
                    </a:srgbClr>
                  </a:gs>
                </a:gsLst>
                <a:lin ang="5400000" scaled="0"/>
              </a:gradFill>
              <a:latin typeface="HGP創英ﾌﾟﾚｾﾞﾝｽEB" pitchFamily="18" charset="-128"/>
              <a:ea typeface="HGP創英ﾌﾟﾚｾﾞﾝｽEB" pitchFamily="18" charset="-128"/>
            </a:endParaRPr>
          </a:p>
        </p:txBody>
      </p:sp>
      <p:sp>
        <p:nvSpPr>
          <p:cNvPr id="5" name="正方形/長方形 4"/>
          <p:cNvSpPr/>
          <p:nvPr/>
        </p:nvSpPr>
        <p:spPr>
          <a:xfrm>
            <a:off x="109209" y="3851920"/>
            <a:ext cx="6641776" cy="4562788"/>
          </a:xfrm>
          <a:prstGeom prst="rect">
            <a:avLst/>
          </a:prstGeom>
          <a:noFill/>
        </p:spPr>
        <p:txBody>
          <a:bodyPr wrap="square">
            <a:spAutoFit/>
          </a:bodyPr>
          <a:lstStyle/>
          <a:p>
            <a:r>
              <a:rPr lang="ja-JP" altLang="en-US" sz="1400" b="1" dirty="0" smtClean="0">
                <a:solidFill>
                  <a:prstClr val="black"/>
                </a:solidFill>
                <a:latin typeface="HGPｺﾞｼｯｸM" panose="020B0600000000000000" pitchFamily="50" charset="-128"/>
                <a:ea typeface="HGPｺﾞｼｯｸM" panose="020B0600000000000000" pitchFamily="50" charset="-128"/>
              </a:rPr>
              <a:t>　　　</a:t>
            </a:r>
            <a:r>
              <a:rPr lang="ja-JP" altLang="ja-JP" sz="1400" b="1" dirty="0" smtClean="0">
                <a:solidFill>
                  <a:prstClr val="black"/>
                </a:solidFill>
                <a:latin typeface="HGPｺﾞｼｯｸM" panose="020B0600000000000000" pitchFamily="50" charset="-128"/>
                <a:ea typeface="HGPｺﾞｼｯｸM" panose="020B0600000000000000" pitchFamily="50" charset="-128"/>
              </a:rPr>
              <a:t>日時</a:t>
            </a:r>
            <a:r>
              <a:rPr lang="ja-JP" altLang="ja-JP" sz="1400" dirty="0">
                <a:solidFill>
                  <a:prstClr val="black"/>
                </a:solidFill>
                <a:latin typeface="HGPｺﾞｼｯｸM" panose="020B0600000000000000" pitchFamily="50" charset="-128"/>
                <a:ea typeface="HGPｺﾞｼｯｸM" panose="020B0600000000000000" pitchFamily="50" charset="-128"/>
              </a:rPr>
              <a:t>　</a:t>
            </a:r>
            <a:r>
              <a:rPr lang="ja-JP" altLang="ja-JP" sz="1400" dirty="0" smtClean="0">
                <a:solidFill>
                  <a:prstClr val="black"/>
                </a:solidFill>
                <a:latin typeface="HGPｺﾞｼｯｸM" panose="020B0600000000000000" pitchFamily="50" charset="-128"/>
                <a:ea typeface="HGPｺﾞｼｯｸM" panose="020B0600000000000000" pitchFamily="50" charset="-128"/>
              </a:rPr>
              <a:t>平成</a:t>
            </a:r>
            <a:r>
              <a:rPr lang="en-US" altLang="ja-JP" sz="1400" dirty="0" smtClean="0">
                <a:solidFill>
                  <a:prstClr val="black"/>
                </a:solidFill>
                <a:latin typeface="HGPｺﾞｼｯｸM" panose="020B0600000000000000" pitchFamily="50" charset="-128"/>
                <a:ea typeface="HGPｺﾞｼｯｸM" panose="020B0600000000000000" pitchFamily="50" charset="-128"/>
              </a:rPr>
              <a:t>28</a:t>
            </a:r>
            <a:r>
              <a:rPr lang="ja-JP" altLang="ja-JP" sz="1400" dirty="0" smtClean="0">
                <a:solidFill>
                  <a:prstClr val="black"/>
                </a:solidFill>
                <a:latin typeface="HGPｺﾞｼｯｸM" panose="020B0600000000000000" pitchFamily="50" charset="-128"/>
                <a:ea typeface="HGPｺﾞｼｯｸM" panose="020B0600000000000000" pitchFamily="50" charset="-128"/>
              </a:rPr>
              <a:t>年</a:t>
            </a:r>
            <a:r>
              <a:rPr lang="en-US" altLang="ja-JP" sz="1400" dirty="0" smtClean="0">
                <a:solidFill>
                  <a:prstClr val="black"/>
                </a:solidFill>
                <a:latin typeface="HGPｺﾞｼｯｸM" panose="020B0600000000000000" pitchFamily="50" charset="-128"/>
                <a:ea typeface="HGPｺﾞｼｯｸM" panose="020B0600000000000000" pitchFamily="50" charset="-128"/>
              </a:rPr>
              <a:t>5</a:t>
            </a:r>
            <a:r>
              <a:rPr lang="ja-JP" altLang="ja-JP" sz="1400" dirty="0" smtClean="0">
                <a:solidFill>
                  <a:prstClr val="black"/>
                </a:solidFill>
                <a:latin typeface="HGPｺﾞｼｯｸM" panose="020B0600000000000000" pitchFamily="50" charset="-128"/>
                <a:ea typeface="HGPｺﾞｼｯｸM" panose="020B0600000000000000" pitchFamily="50" charset="-128"/>
              </a:rPr>
              <a:t>月</a:t>
            </a:r>
            <a:r>
              <a:rPr lang="en-US" altLang="ja-JP" sz="1400" dirty="0" smtClean="0">
                <a:solidFill>
                  <a:prstClr val="black"/>
                </a:solidFill>
                <a:latin typeface="HGPｺﾞｼｯｸM" panose="020B0600000000000000" pitchFamily="50" charset="-128"/>
                <a:ea typeface="HGPｺﾞｼｯｸM" panose="020B0600000000000000" pitchFamily="50" charset="-128"/>
              </a:rPr>
              <a:t>7</a:t>
            </a:r>
            <a:r>
              <a:rPr lang="ja-JP" altLang="ja-JP" sz="1400" dirty="0" smtClean="0">
                <a:solidFill>
                  <a:prstClr val="black"/>
                </a:solidFill>
                <a:latin typeface="HGPｺﾞｼｯｸM" panose="020B0600000000000000" pitchFamily="50" charset="-128"/>
                <a:ea typeface="HGPｺﾞｼｯｸM" panose="020B0600000000000000" pitchFamily="50" charset="-128"/>
              </a:rPr>
              <a:t>日</a:t>
            </a:r>
            <a:r>
              <a:rPr lang="ja-JP" altLang="ja-JP" sz="1400" dirty="0">
                <a:solidFill>
                  <a:prstClr val="black"/>
                </a:solidFill>
                <a:latin typeface="HGPｺﾞｼｯｸM" panose="020B0600000000000000" pitchFamily="50" charset="-128"/>
                <a:ea typeface="HGPｺﾞｼｯｸM" panose="020B0600000000000000" pitchFamily="50" charset="-128"/>
              </a:rPr>
              <a:t>　</a:t>
            </a:r>
            <a:r>
              <a:rPr lang="ja-JP" altLang="ja-JP" sz="1400" dirty="0" smtClean="0">
                <a:solidFill>
                  <a:prstClr val="black"/>
                </a:solidFill>
                <a:latin typeface="HGPｺﾞｼｯｸM" panose="020B0600000000000000" pitchFamily="50" charset="-128"/>
                <a:ea typeface="HGPｺﾞｼｯｸM" panose="020B0600000000000000" pitchFamily="50" charset="-128"/>
              </a:rPr>
              <a:t>（</a:t>
            </a:r>
            <a:r>
              <a:rPr lang="ja-JP" altLang="en-US" sz="1400" dirty="0" smtClean="0">
                <a:solidFill>
                  <a:prstClr val="black"/>
                </a:solidFill>
                <a:latin typeface="HGPｺﾞｼｯｸM" panose="020B0600000000000000" pitchFamily="50" charset="-128"/>
                <a:ea typeface="HGPｺﾞｼｯｸM" panose="020B0600000000000000" pitchFamily="50" charset="-128"/>
              </a:rPr>
              <a:t>土</a:t>
            </a:r>
            <a:r>
              <a:rPr lang="ja-JP" altLang="ja-JP" sz="1400" dirty="0" smtClean="0">
                <a:solidFill>
                  <a:prstClr val="black"/>
                </a:solidFill>
                <a:latin typeface="HGPｺﾞｼｯｸM" panose="020B0600000000000000" pitchFamily="50" charset="-128"/>
                <a:ea typeface="HGPｺﾞｼｯｸM" panose="020B0600000000000000" pitchFamily="50" charset="-128"/>
              </a:rPr>
              <a:t>）</a:t>
            </a:r>
            <a:r>
              <a:rPr lang="ja-JP" altLang="en-US" sz="1400" dirty="0" smtClean="0">
                <a:solidFill>
                  <a:prstClr val="black"/>
                </a:solidFill>
                <a:latin typeface="HGPｺﾞｼｯｸM" panose="020B0600000000000000" pitchFamily="50" charset="-128"/>
                <a:ea typeface="HGPｺﾞｼｯｸM" panose="020B0600000000000000" pitchFamily="50" charset="-128"/>
              </a:rPr>
              <a:t>　</a:t>
            </a:r>
            <a:r>
              <a:rPr lang="en-US" altLang="ja-JP" sz="1400" dirty="0" smtClean="0">
                <a:solidFill>
                  <a:prstClr val="black"/>
                </a:solidFill>
                <a:latin typeface="HGPｺﾞｼｯｸM" panose="020B0600000000000000" pitchFamily="50" charset="-128"/>
                <a:ea typeface="HGPｺﾞｼｯｸM" panose="020B0600000000000000" pitchFamily="50" charset="-128"/>
              </a:rPr>
              <a:t>10</a:t>
            </a:r>
            <a:r>
              <a:rPr lang="ja-JP" altLang="en-US" sz="1400" dirty="0" smtClean="0">
                <a:solidFill>
                  <a:prstClr val="black"/>
                </a:solidFill>
                <a:latin typeface="HGPｺﾞｼｯｸM" panose="020B0600000000000000" pitchFamily="50" charset="-128"/>
                <a:ea typeface="HGPｺﾞｼｯｸM" panose="020B0600000000000000" pitchFamily="50" charset="-128"/>
              </a:rPr>
              <a:t>：</a:t>
            </a:r>
            <a:r>
              <a:rPr lang="en-US" altLang="ja-JP" sz="1400" dirty="0" smtClean="0">
                <a:solidFill>
                  <a:prstClr val="black"/>
                </a:solidFill>
                <a:latin typeface="HGPｺﾞｼｯｸM" panose="020B0600000000000000" pitchFamily="50" charset="-128"/>
                <a:ea typeface="HGPｺﾞｼｯｸM" panose="020B0600000000000000" pitchFamily="50" charset="-128"/>
              </a:rPr>
              <a:t>00</a:t>
            </a:r>
            <a:r>
              <a:rPr lang="ja-JP" altLang="ja-JP" sz="1400" dirty="0" smtClean="0">
                <a:solidFill>
                  <a:prstClr val="black"/>
                </a:solidFill>
                <a:latin typeface="HGPｺﾞｼｯｸM" panose="020B0600000000000000" pitchFamily="50" charset="-128"/>
                <a:ea typeface="HGPｺﾞｼｯｸM" panose="020B0600000000000000" pitchFamily="50" charset="-128"/>
              </a:rPr>
              <a:t>～</a:t>
            </a:r>
            <a:r>
              <a:rPr lang="en-US" altLang="ja-JP" sz="1400" dirty="0" smtClean="0">
                <a:solidFill>
                  <a:prstClr val="black"/>
                </a:solidFill>
                <a:latin typeface="HGPｺﾞｼｯｸM" panose="020B0600000000000000" pitchFamily="50" charset="-128"/>
                <a:ea typeface="HGPｺﾞｼｯｸM" panose="020B0600000000000000" pitchFamily="50" charset="-128"/>
              </a:rPr>
              <a:t>16</a:t>
            </a:r>
            <a:r>
              <a:rPr lang="ja-JP" altLang="en-US" sz="1400" dirty="0" smtClean="0">
                <a:solidFill>
                  <a:prstClr val="black"/>
                </a:solidFill>
                <a:latin typeface="HGPｺﾞｼｯｸM" panose="020B0600000000000000" pitchFamily="50" charset="-128"/>
                <a:ea typeface="HGPｺﾞｼｯｸM" panose="020B0600000000000000" pitchFamily="50" charset="-128"/>
              </a:rPr>
              <a:t>：</a:t>
            </a:r>
            <a:r>
              <a:rPr lang="en-US" altLang="ja-JP" sz="1400" dirty="0" smtClean="0">
                <a:solidFill>
                  <a:prstClr val="black"/>
                </a:solidFill>
                <a:latin typeface="HGPｺﾞｼｯｸM" panose="020B0600000000000000" pitchFamily="50" charset="-128"/>
                <a:ea typeface="HGPｺﾞｼｯｸM" panose="020B0600000000000000" pitchFamily="50" charset="-128"/>
              </a:rPr>
              <a:t>30</a:t>
            </a:r>
          </a:p>
          <a:p>
            <a:r>
              <a:rPr lang="ja-JP" altLang="en-US" sz="1400" b="1" dirty="0" smtClean="0">
                <a:solidFill>
                  <a:prstClr val="black"/>
                </a:solidFill>
                <a:latin typeface="HGPｺﾞｼｯｸM" panose="020B0600000000000000" pitchFamily="50" charset="-128"/>
                <a:ea typeface="HGPｺﾞｼｯｸM" panose="020B0600000000000000" pitchFamily="50" charset="-128"/>
              </a:rPr>
              <a:t>　　　</a:t>
            </a:r>
            <a:r>
              <a:rPr lang="ja-JP" altLang="ja-JP" sz="1400" b="1" dirty="0" smtClean="0">
                <a:solidFill>
                  <a:prstClr val="black"/>
                </a:solidFill>
                <a:latin typeface="HGPｺﾞｼｯｸM" panose="020B0600000000000000" pitchFamily="50" charset="-128"/>
                <a:ea typeface="HGPｺﾞｼｯｸM" panose="020B0600000000000000" pitchFamily="50" charset="-128"/>
              </a:rPr>
              <a:t>会場</a:t>
            </a:r>
            <a:r>
              <a:rPr lang="ja-JP" altLang="ja-JP" sz="1400" dirty="0">
                <a:solidFill>
                  <a:prstClr val="black"/>
                </a:solidFill>
                <a:latin typeface="HGPｺﾞｼｯｸM" panose="020B0600000000000000" pitchFamily="50" charset="-128"/>
                <a:ea typeface="HGPｺﾞｼｯｸM" panose="020B0600000000000000" pitchFamily="50" charset="-128"/>
              </a:rPr>
              <a:t>　</a:t>
            </a:r>
            <a:r>
              <a:rPr lang="ja-JP" altLang="en-US" sz="1400" dirty="0" smtClean="0">
                <a:solidFill>
                  <a:prstClr val="black"/>
                </a:solidFill>
                <a:latin typeface="HGPｺﾞｼｯｸM" panose="020B0600000000000000" pitchFamily="50" charset="-128"/>
                <a:ea typeface="HGPｺﾞｼｯｸM" panose="020B0600000000000000" pitchFamily="50" charset="-128"/>
              </a:rPr>
              <a:t>パピヨン</a:t>
            </a:r>
            <a:r>
              <a:rPr lang="en-US" altLang="ja-JP" sz="1400" dirty="0" smtClean="0">
                <a:solidFill>
                  <a:prstClr val="black"/>
                </a:solidFill>
                <a:latin typeface="HGPｺﾞｼｯｸM" panose="020B0600000000000000" pitchFamily="50" charset="-128"/>
                <a:ea typeface="HGPｺﾞｼｯｸM" panose="020B0600000000000000" pitchFamily="50" charset="-128"/>
              </a:rPr>
              <a:t>24</a:t>
            </a:r>
            <a:r>
              <a:rPr lang="ja-JP" altLang="en-US" sz="1400" dirty="0" smtClean="0">
                <a:solidFill>
                  <a:prstClr val="black"/>
                </a:solidFill>
                <a:latin typeface="HGPｺﾞｼｯｸM" panose="020B0600000000000000" pitchFamily="50" charset="-128"/>
                <a:ea typeface="HGPｺﾞｼｯｸM" panose="020B0600000000000000" pitchFamily="50" charset="-128"/>
              </a:rPr>
              <a:t>　ガスホール　</a:t>
            </a:r>
            <a:r>
              <a:rPr lang="ja-JP" altLang="en-US" sz="1400" dirty="0">
                <a:solidFill>
                  <a:prstClr val="black"/>
                </a:solidFill>
                <a:latin typeface="HGPｺﾞｼｯｸM" panose="020B0600000000000000" pitchFamily="50" charset="-128"/>
                <a:ea typeface="HGPｺﾞｼｯｸM" panose="020B0600000000000000" pitchFamily="50" charset="-128"/>
              </a:rPr>
              <a:t>福岡市博多区千代 </a:t>
            </a:r>
            <a:r>
              <a:rPr lang="en-US" altLang="ja-JP" sz="1400" dirty="0">
                <a:solidFill>
                  <a:prstClr val="black"/>
                </a:solidFill>
                <a:latin typeface="HGPｺﾞｼｯｸM" panose="020B0600000000000000" pitchFamily="50" charset="-128"/>
                <a:ea typeface="HGPｺﾞｼｯｸM" panose="020B0600000000000000" pitchFamily="50" charset="-128"/>
              </a:rPr>
              <a:t>1-17-1 </a:t>
            </a:r>
            <a:r>
              <a:rPr lang="ja-JP" altLang="en-US" sz="1400" dirty="0" smtClean="0">
                <a:solidFill>
                  <a:prstClr val="black"/>
                </a:solidFill>
                <a:latin typeface="HGPｺﾞｼｯｸM" panose="020B0600000000000000" pitchFamily="50" charset="-128"/>
                <a:ea typeface="HGPｺﾞｼｯｸM" panose="020B0600000000000000" pitchFamily="50" charset="-128"/>
              </a:rPr>
              <a:t>定員</a:t>
            </a:r>
            <a:r>
              <a:rPr lang="en-US" altLang="ja-JP" sz="1400" dirty="0" smtClean="0">
                <a:solidFill>
                  <a:prstClr val="black"/>
                </a:solidFill>
                <a:latin typeface="HGPｺﾞｼｯｸM" panose="020B0600000000000000" pitchFamily="50" charset="-128"/>
                <a:ea typeface="HGPｺﾞｼｯｸM" panose="020B0600000000000000" pitchFamily="50" charset="-128"/>
              </a:rPr>
              <a:t>400</a:t>
            </a:r>
            <a:r>
              <a:rPr lang="ja-JP" altLang="en-US" sz="1400" dirty="0" smtClean="0">
                <a:solidFill>
                  <a:prstClr val="black"/>
                </a:solidFill>
                <a:latin typeface="HGPｺﾞｼｯｸM" panose="020B0600000000000000" pitchFamily="50" charset="-128"/>
                <a:ea typeface="HGPｺﾞｼｯｸM" panose="020B0600000000000000" pitchFamily="50" charset="-128"/>
              </a:rPr>
              <a:t>名</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r>
              <a:rPr lang="ja-JP" altLang="en-US" sz="1400" b="1" dirty="0" smtClean="0">
                <a:solidFill>
                  <a:prstClr val="black"/>
                </a:solidFill>
                <a:latin typeface="HGPｺﾞｼｯｸM" panose="020B0600000000000000" pitchFamily="50" charset="-128"/>
                <a:ea typeface="HGPｺﾞｼｯｸM" panose="020B0600000000000000" pitchFamily="50" charset="-128"/>
              </a:rPr>
              <a:t>日程</a:t>
            </a:r>
            <a:r>
              <a:rPr lang="ja-JP" altLang="en-US" sz="1200" dirty="0" smtClean="0">
                <a:solidFill>
                  <a:prstClr val="black"/>
                </a:solidFill>
                <a:latin typeface="HGPｺﾞｼｯｸM" panose="020B0600000000000000" pitchFamily="50" charset="-128"/>
                <a:ea typeface="HGPｺﾞｼｯｸM" panose="020B0600000000000000" pitchFamily="50" charset="-128"/>
              </a:rPr>
              <a:t>　</a:t>
            </a:r>
            <a:r>
              <a:rPr lang="ja-JP" altLang="ja-JP" sz="1400" dirty="0" smtClean="0">
                <a:solidFill>
                  <a:prstClr val="black"/>
                </a:solidFill>
                <a:latin typeface="HGPｺﾞｼｯｸM" panose="020B0600000000000000" pitchFamily="50" charset="-128"/>
                <a:ea typeface="HGPｺﾞｼｯｸM" panose="020B0600000000000000" pitchFamily="50" charset="-128"/>
              </a:rPr>
              <a:t>受付</a:t>
            </a:r>
            <a:r>
              <a:rPr lang="en-US" altLang="ja-JP" sz="1400" dirty="0" smtClean="0">
                <a:solidFill>
                  <a:prstClr val="black"/>
                </a:solidFill>
                <a:latin typeface="HGPｺﾞｼｯｸM" panose="020B0600000000000000" pitchFamily="50" charset="-128"/>
                <a:ea typeface="HGPｺﾞｼｯｸM" panose="020B0600000000000000" pitchFamily="50" charset="-128"/>
              </a:rPr>
              <a:t>9</a:t>
            </a:r>
            <a:r>
              <a:rPr lang="ja-JP" altLang="ja-JP" sz="1400" dirty="0" smtClean="0">
                <a:solidFill>
                  <a:prstClr val="black"/>
                </a:solidFill>
                <a:latin typeface="HGPｺﾞｼｯｸM" panose="020B0600000000000000" pitchFamily="50" charset="-128"/>
                <a:ea typeface="HGPｺﾞｼｯｸM" panose="020B0600000000000000" pitchFamily="50" charset="-128"/>
              </a:rPr>
              <a:t>：</a:t>
            </a:r>
            <a:r>
              <a:rPr lang="en-US" altLang="ja-JP" sz="1400" dirty="0" smtClean="0">
                <a:solidFill>
                  <a:prstClr val="black"/>
                </a:solidFill>
                <a:latin typeface="HGPｺﾞｼｯｸM" panose="020B0600000000000000" pitchFamily="50" charset="-128"/>
                <a:ea typeface="HGPｺﾞｼｯｸM" panose="020B0600000000000000" pitchFamily="50" charset="-128"/>
              </a:rPr>
              <a:t>30</a:t>
            </a:r>
            <a:r>
              <a:rPr lang="ja-JP" altLang="ja-JP" sz="1400" dirty="0" smtClean="0">
                <a:solidFill>
                  <a:prstClr val="black"/>
                </a:solidFill>
                <a:latin typeface="HGPｺﾞｼｯｸM" panose="020B0600000000000000" pitchFamily="50" charset="-128"/>
                <a:ea typeface="HGPｺﾞｼｯｸM" panose="020B0600000000000000" pitchFamily="50" charset="-128"/>
              </a:rPr>
              <a:t>～</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pPr lvl="0"/>
            <a:r>
              <a:rPr lang="en-US" altLang="ja-JP" sz="1400" dirty="0" smtClean="0">
                <a:latin typeface="HGPｺﾞｼｯｸM" panose="020B0600000000000000" pitchFamily="50" charset="-128"/>
                <a:ea typeface="HGPｺﾞｼｯｸM" panose="020B0600000000000000" pitchFamily="50" charset="-128"/>
              </a:rPr>
              <a:t>10</a:t>
            </a:r>
            <a:r>
              <a:rPr lang="ja-JP" altLang="en-US" sz="1400" dirty="0" smtClean="0">
                <a:latin typeface="HGPｺﾞｼｯｸM" panose="020B0600000000000000" pitchFamily="50" charset="-128"/>
                <a:ea typeface="HGPｺﾞｼｯｸM" panose="020B0600000000000000" pitchFamily="50" charset="-128"/>
              </a:rPr>
              <a:t>：</a:t>
            </a:r>
            <a:r>
              <a:rPr lang="en-US" altLang="ja-JP" sz="1400" dirty="0" smtClean="0">
                <a:latin typeface="HGPｺﾞｼｯｸM" panose="020B0600000000000000" pitchFamily="50" charset="-128"/>
                <a:ea typeface="HGPｺﾞｼｯｸM" panose="020B0600000000000000" pitchFamily="50" charset="-128"/>
              </a:rPr>
              <a:t>00</a:t>
            </a:r>
            <a:r>
              <a:rPr lang="ja-JP" altLang="ja-JP" sz="1400" dirty="0" smtClean="0">
                <a:latin typeface="HGPｺﾞｼｯｸM" panose="020B0600000000000000" pitchFamily="50" charset="-128"/>
                <a:ea typeface="HGPｺﾞｼｯｸM" panose="020B0600000000000000" pitchFamily="50" charset="-128"/>
              </a:rPr>
              <a:t>～</a:t>
            </a:r>
            <a:r>
              <a:rPr lang="en-US" altLang="ja-JP" sz="1400" dirty="0" smtClean="0">
                <a:latin typeface="HGPｺﾞｼｯｸM" panose="020B0600000000000000" pitchFamily="50" charset="-128"/>
                <a:ea typeface="HGPｺﾞｼｯｸM" panose="020B0600000000000000" pitchFamily="50" charset="-128"/>
              </a:rPr>
              <a:t>11:</a:t>
            </a:r>
            <a:r>
              <a:rPr lang="ja-JP" altLang="en-US" sz="1400" dirty="0">
                <a:latin typeface="HGPｺﾞｼｯｸM" panose="020B0600000000000000" pitchFamily="50" charset="-128"/>
                <a:ea typeface="HGPｺﾞｼｯｸM" panose="020B0600000000000000" pitchFamily="50" charset="-128"/>
              </a:rPr>
              <a:t> </a:t>
            </a:r>
            <a:r>
              <a:rPr lang="en-US" altLang="ja-JP" sz="1400" dirty="0" smtClean="0">
                <a:latin typeface="HGPｺﾞｼｯｸM" panose="020B0600000000000000" pitchFamily="50" charset="-128"/>
                <a:ea typeface="HGPｺﾞｼｯｸM" panose="020B0600000000000000" pitchFamily="50" charset="-128"/>
              </a:rPr>
              <a:t>00</a:t>
            </a:r>
            <a:r>
              <a:rPr lang="ja-JP" altLang="en-US" sz="1400" dirty="0" smtClean="0">
                <a:latin typeface="HGPｺﾞｼｯｸM" panose="020B0600000000000000" pitchFamily="50" charset="-128"/>
                <a:ea typeface="HGPｺﾞｼｯｸM" panose="020B0600000000000000" pitchFamily="50" charset="-128"/>
              </a:rPr>
              <a:t>　</a:t>
            </a:r>
            <a:r>
              <a:rPr lang="en-US" altLang="ja-JP" sz="1400" b="1" dirty="0" smtClean="0">
                <a:latin typeface="HGPｺﾞｼｯｸM" panose="020B0600000000000000" pitchFamily="50" charset="-128"/>
                <a:ea typeface="HGPｺﾞｼｯｸM" panose="020B0600000000000000" pitchFamily="50" charset="-128"/>
              </a:rPr>
              <a:t>『</a:t>
            </a:r>
            <a:r>
              <a:rPr lang="ja-JP" altLang="en-US" sz="1400" b="1" dirty="0" smtClean="0">
                <a:latin typeface="HGPｺﾞｼｯｸM" panose="020B0600000000000000" pitchFamily="50" charset="-128"/>
                <a:ea typeface="HGPｺﾞｼｯｸM" panose="020B0600000000000000" pitchFamily="50" charset="-128"/>
              </a:rPr>
              <a:t>平成</a:t>
            </a:r>
            <a:r>
              <a:rPr lang="en-US" altLang="ja-JP" sz="1400" b="1" dirty="0" smtClean="0">
                <a:latin typeface="HGPｺﾞｼｯｸM" panose="020B0600000000000000" pitchFamily="50" charset="-128"/>
                <a:ea typeface="HGPｺﾞｼｯｸM" panose="020B0600000000000000" pitchFamily="50" charset="-128"/>
              </a:rPr>
              <a:t>28</a:t>
            </a:r>
            <a:r>
              <a:rPr lang="ja-JP" altLang="en-US" sz="1400" b="1" dirty="0" smtClean="0">
                <a:latin typeface="HGPｺﾞｼｯｸM" panose="020B0600000000000000" pitchFamily="50" charset="-128"/>
                <a:ea typeface="HGPｺﾞｼｯｸM" panose="020B0600000000000000" pitchFamily="50" charset="-128"/>
              </a:rPr>
              <a:t>年度診療報酬改定と管理栄養士への期待</a:t>
            </a:r>
            <a:r>
              <a:rPr lang="en-US" altLang="ja-JP" sz="1400" b="1" dirty="0" smtClean="0">
                <a:latin typeface="HGPｺﾞｼｯｸM" panose="020B0600000000000000" pitchFamily="50" charset="-128"/>
                <a:ea typeface="HGPｺﾞｼｯｸM" panose="020B0600000000000000" pitchFamily="50" charset="-128"/>
              </a:rPr>
              <a:t>(</a:t>
            </a:r>
            <a:r>
              <a:rPr lang="ja-JP" altLang="en-US" sz="1400" b="1" dirty="0" smtClean="0">
                <a:latin typeface="HGPｺﾞｼｯｸM" panose="020B0600000000000000" pitchFamily="50" charset="-128"/>
                <a:ea typeface="HGPｺﾞｼｯｸM" panose="020B0600000000000000" pitchFamily="50" charset="-128"/>
              </a:rPr>
              <a:t>仮題</a:t>
            </a:r>
            <a:r>
              <a:rPr lang="en-US" altLang="ja-JP" sz="1400" b="1" dirty="0" smtClean="0">
                <a:latin typeface="HGPｺﾞｼｯｸM" panose="020B0600000000000000" pitchFamily="50" charset="-128"/>
                <a:ea typeface="HGPｺﾞｼｯｸM" panose="020B0600000000000000" pitchFamily="50" charset="-128"/>
              </a:rPr>
              <a:t>)』</a:t>
            </a:r>
          </a:p>
          <a:p>
            <a:r>
              <a:rPr lang="ja-JP" altLang="en-US" sz="1400" dirty="0">
                <a:latin typeface="HGPｺﾞｼｯｸM" panose="020B0600000000000000" pitchFamily="50" charset="-128"/>
                <a:ea typeface="HGPｺﾞｼｯｸM" panose="020B0600000000000000" pitchFamily="50" charset="-128"/>
              </a:rPr>
              <a:t>　　　　　　　　　　</a:t>
            </a:r>
            <a:r>
              <a:rPr lang="ja-JP" altLang="en-US" sz="1400" dirty="0" smtClean="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厚生労働省　保険局医療課係長</a:t>
            </a:r>
            <a:r>
              <a:rPr lang="zh-TW" altLang="en-US" sz="1200" dirty="0">
                <a:latin typeface="HGPｺﾞｼｯｸM" panose="020B0600000000000000" pitchFamily="50" charset="-128"/>
                <a:ea typeface="HGPｺﾞｼｯｸM" panose="020B0600000000000000" pitchFamily="50" charset="-128"/>
              </a:rPr>
              <a:t>　</a:t>
            </a:r>
            <a:r>
              <a:rPr lang="ja-JP" altLang="en-US" sz="1200" dirty="0" smtClean="0">
                <a:latin typeface="HGPｺﾞｼｯｸM" panose="020B0600000000000000" pitchFamily="50" charset="-128"/>
                <a:ea typeface="HGPｺﾞｼｯｸM" panose="020B0600000000000000" pitchFamily="50" charset="-128"/>
              </a:rPr>
              <a:t>塩澤信良</a:t>
            </a:r>
            <a:endParaRPr lang="zh-TW" altLang="en-US" sz="1200" dirty="0" smtClean="0"/>
          </a:p>
          <a:p>
            <a:r>
              <a:rPr lang="en-US" altLang="ja-JP" sz="1400" dirty="0" smtClean="0">
                <a:latin typeface="HGPｺﾞｼｯｸM" panose="020B0600000000000000" pitchFamily="50" charset="-128"/>
                <a:ea typeface="HGPｺﾞｼｯｸM" panose="020B0600000000000000" pitchFamily="50" charset="-128"/>
              </a:rPr>
              <a:t>11</a:t>
            </a:r>
            <a:r>
              <a:rPr lang="ja-JP" altLang="en-US" sz="1400" dirty="0" smtClean="0">
                <a:latin typeface="HGPｺﾞｼｯｸM" panose="020B0600000000000000" pitchFamily="50" charset="-128"/>
                <a:ea typeface="HGPｺﾞｼｯｸM" panose="020B0600000000000000" pitchFamily="50" charset="-128"/>
              </a:rPr>
              <a:t>：</a:t>
            </a:r>
            <a:r>
              <a:rPr lang="en-US" altLang="ja-JP" sz="1400" dirty="0" smtClean="0">
                <a:latin typeface="HGPｺﾞｼｯｸM" panose="020B0600000000000000" pitchFamily="50" charset="-128"/>
                <a:ea typeface="HGPｺﾞｼｯｸM" panose="020B0600000000000000" pitchFamily="50" charset="-128"/>
              </a:rPr>
              <a:t>00</a:t>
            </a:r>
            <a:r>
              <a:rPr lang="ja-JP" altLang="en-US" sz="1400" dirty="0" smtClean="0">
                <a:latin typeface="HGPｺﾞｼｯｸM" panose="020B0600000000000000" pitchFamily="50" charset="-128"/>
                <a:ea typeface="HGPｺﾞｼｯｸM" panose="020B0600000000000000" pitchFamily="50" charset="-128"/>
              </a:rPr>
              <a:t>～</a:t>
            </a:r>
            <a:r>
              <a:rPr lang="en-US" altLang="ja-JP" sz="1400" dirty="0" smtClean="0">
                <a:latin typeface="HGPｺﾞｼｯｸM" panose="020B0600000000000000" pitchFamily="50" charset="-128"/>
                <a:ea typeface="HGPｺﾞｼｯｸM" panose="020B0600000000000000" pitchFamily="50" charset="-128"/>
              </a:rPr>
              <a:t>12</a:t>
            </a:r>
            <a:r>
              <a:rPr lang="ja-JP" altLang="en-US" sz="1400" dirty="0" smtClean="0">
                <a:latin typeface="HGPｺﾞｼｯｸM" panose="020B0600000000000000" pitchFamily="50" charset="-128"/>
                <a:ea typeface="HGPｺﾞｼｯｸM" panose="020B0600000000000000" pitchFamily="50" charset="-128"/>
              </a:rPr>
              <a:t>：</a:t>
            </a:r>
            <a:r>
              <a:rPr lang="en-US" altLang="ja-JP" sz="1400" dirty="0" smtClean="0">
                <a:latin typeface="HGPｺﾞｼｯｸM" panose="020B0600000000000000" pitchFamily="50" charset="-128"/>
                <a:ea typeface="HGPｺﾞｼｯｸM" panose="020B0600000000000000" pitchFamily="50" charset="-128"/>
              </a:rPr>
              <a:t>00</a:t>
            </a:r>
            <a:r>
              <a:rPr lang="ja-JP" altLang="ja-JP" sz="1400" b="1" dirty="0" smtClean="0">
                <a:latin typeface="HGPｺﾞｼｯｸM" panose="020B0600000000000000" pitchFamily="50" charset="-128"/>
                <a:ea typeface="HGPｺﾞｼｯｸM" panose="020B0600000000000000" pitchFamily="50" charset="-128"/>
              </a:rPr>
              <a:t>　</a:t>
            </a:r>
            <a:r>
              <a:rPr lang="en-US" altLang="ja-JP" sz="1400" b="1" dirty="0" smtClean="0">
                <a:latin typeface="HGPｺﾞｼｯｸM" panose="020B0600000000000000" pitchFamily="50" charset="-128"/>
                <a:ea typeface="HGPｺﾞｼｯｸM" panose="020B0600000000000000" pitchFamily="50" charset="-128"/>
              </a:rPr>
              <a:t>『</a:t>
            </a:r>
            <a:r>
              <a:rPr lang="ja-JP" altLang="en-US" sz="1400" b="1" dirty="0" smtClean="0">
                <a:latin typeface="HGPｺﾞｼｯｸM" panose="020B0600000000000000" pitchFamily="50" charset="-128"/>
                <a:ea typeface="HGPｺﾞｼｯｸM" panose="020B0600000000000000" pitchFamily="50" charset="-128"/>
              </a:rPr>
              <a:t>医療介護における管理栄養士の将来ビジョンと栄養管理技術</a:t>
            </a:r>
            <a:r>
              <a:rPr lang="en-US" altLang="ja-JP" sz="1400" b="1" dirty="0" smtClean="0">
                <a:latin typeface="HGPｺﾞｼｯｸM" panose="020B0600000000000000" pitchFamily="50" charset="-128"/>
                <a:ea typeface="HGPｺﾞｼｯｸM" panose="020B0600000000000000" pitchFamily="50" charset="-128"/>
              </a:rPr>
              <a:t>(</a:t>
            </a:r>
            <a:r>
              <a:rPr lang="ja-JP" altLang="en-US" sz="1400" b="1" dirty="0" smtClean="0">
                <a:latin typeface="HGPｺﾞｼｯｸM" panose="020B0600000000000000" pitchFamily="50" charset="-128"/>
                <a:ea typeface="HGPｺﾞｼｯｸM" panose="020B0600000000000000" pitchFamily="50" charset="-128"/>
              </a:rPr>
              <a:t>仮題</a:t>
            </a:r>
            <a:r>
              <a:rPr lang="en-US" altLang="ja-JP" sz="1400" b="1" dirty="0" smtClean="0">
                <a:latin typeface="HGPｺﾞｼｯｸM" panose="020B0600000000000000" pitchFamily="50" charset="-128"/>
                <a:ea typeface="HGPｺﾞｼｯｸM" panose="020B0600000000000000" pitchFamily="50" charset="-128"/>
              </a:rPr>
              <a:t>)』</a:t>
            </a:r>
          </a:p>
          <a:p>
            <a:r>
              <a:rPr lang="ja-JP" altLang="en-US" sz="1400" dirty="0" smtClean="0">
                <a:latin typeface="HGPｺﾞｼｯｸM" panose="020B0600000000000000" pitchFamily="50" charset="-128"/>
                <a:ea typeface="HGPｺﾞｼｯｸM" panose="020B0600000000000000" pitchFamily="50" charset="-128"/>
              </a:rPr>
              <a:t>　　　　　　　　　　　　　　　　　　　</a:t>
            </a:r>
            <a:r>
              <a:rPr lang="zh-TW" altLang="en-US" sz="1450" b="1" dirty="0">
                <a:latin typeface="HGPｺﾞｼｯｸM" panose="020B0600000000000000" pitchFamily="50" charset="-128"/>
                <a:ea typeface="HGPｺﾞｼｯｸM" panose="020B0600000000000000" pitchFamily="50" charset="-128"/>
              </a:rPr>
              <a:t>　</a:t>
            </a:r>
            <a:r>
              <a:rPr lang="ja-JP" altLang="en-US" sz="1200" dirty="0">
                <a:latin typeface="HGPｺﾞｼｯｸM" panose="020B0600000000000000" pitchFamily="50" charset="-128"/>
                <a:ea typeface="HGPｺﾞｼｯｸM" panose="020B0600000000000000" pitchFamily="50" charset="-128"/>
              </a:rPr>
              <a:t>日本栄養士会医療事業部</a:t>
            </a:r>
            <a:r>
              <a:rPr lang="zh-TW" altLang="en-US" sz="1200" dirty="0">
                <a:latin typeface="HGPｺﾞｼｯｸM" panose="020B0600000000000000" pitchFamily="50" charset="-128"/>
                <a:ea typeface="HGPｺﾞｼｯｸM" panose="020B0600000000000000" pitchFamily="50" charset="-128"/>
              </a:rPr>
              <a:t>企画運営委員</a:t>
            </a:r>
            <a:r>
              <a:rPr lang="ja-JP" altLang="en-US" sz="1200" dirty="0" smtClean="0">
                <a:latin typeface="HGPｺﾞｼｯｸM" panose="020B0600000000000000" pitchFamily="50" charset="-128"/>
                <a:ea typeface="HGPｺﾞｼｯｸM" panose="020B0600000000000000" pitchFamily="50" charset="-128"/>
              </a:rPr>
              <a:t>長</a:t>
            </a:r>
            <a:r>
              <a:rPr lang="zh-TW" altLang="en-US" sz="1200" dirty="0">
                <a:latin typeface="HGPｺﾞｼｯｸM" panose="020B0600000000000000" pitchFamily="50" charset="-128"/>
                <a:ea typeface="HGPｺﾞｼｯｸM" panose="020B0600000000000000" pitchFamily="50" charset="-128"/>
              </a:rPr>
              <a:t>　石川祐一　</a:t>
            </a:r>
            <a:endParaRPr lang="en-US" altLang="ja-JP" sz="1200" dirty="0">
              <a:latin typeface="HGPｺﾞｼｯｸM" panose="020B0600000000000000" pitchFamily="50" charset="-128"/>
              <a:ea typeface="HGPｺﾞｼｯｸM" panose="020B0600000000000000" pitchFamily="50" charset="-128"/>
            </a:endParaRPr>
          </a:p>
          <a:p>
            <a:r>
              <a:rPr lang="en-US" altLang="ja-JP" sz="1400" dirty="0" smtClean="0">
                <a:latin typeface="HGPｺﾞｼｯｸM" panose="020B0600000000000000" pitchFamily="50" charset="-128"/>
                <a:ea typeface="HGPｺﾞｼｯｸM" panose="020B0600000000000000" pitchFamily="50" charset="-128"/>
              </a:rPr>
              <a:t>12</a:t>
            </a:r>
            <a:r>
              <a:rPr lang="ja-JP" altLang="en-US" sz="1400" dirty="0" smtClean="0">
                <a:latin typeface="HGPｺﾞｼｯｸM" panose="020B0600000000000000" pitchFamily="50" charset="-128"/>
                <a:ea typeface="HGPｺﾞｼｯｸM" panose="020B0600000000000000" pitchFamily="50" charset="-128"/>
              </a:rPr>
              <a:t>：</a:t>
            </a:r>
            <a:r>
              <a:rPr lang="en-US" altLang="ja-JP" sz="1400" dirty="0" smtClean="0">
                <a:latin typeface="HGPｺﾞｼｯｸM" panose="020B0600000000000000" pitchFamily="50" charset="-128"/>
                <a:ea typeface="HGPｺﾞｼｯｸM" panose="020B0600000000000000" pitchFamily="50" charset="-128"/>
              </a:rPr>
              <a:t>00</a:t>
            </a:r>
            <a:r>
              <a:rPr lang="ja-JP" altLang="en-US" sz="1400" dirty="0" smtClean="0">
                <a:latin typeface="HGPｺﾞｼｯｸM" panose="020B0600000000000000" pitchFamily="50" charset="-128"/>
                <a:ea typeface="HGPｺﾞｼｯｸM" panose="020B0600000000000000" pitchFamily="50" charset="-128"/>
              </a:rPr>
              <a:t>～</a:t>
            </a:r>
            <a:r>
              <a:rPr lang="en-US" altLang="ja-JP" sz="1400" dirty="0" smtClean="0">
                <a:latin typeface="HGPｺﾞｼｯｸM" panose="020B0600000000000000" pitchFamily="50" charset="-128"/>
                <a:ea typeface="HGPｺﾞｼｯｸM" panose="020B0600000000000000" pitchFamily="50" charset="-128"/>
              </a:rPr>
              <a:t>13</a:t>
            </a:r>
            <a:r>
              <a:rPr lang="ja-JP" altLang="en-US" sz="1400" dirty="0" smtClean="0">
                <a:latin typeface="HGPｺﾞｼｯｸM" panose="020B0600000000000000" pitchFamily="50" charset="-128"/>
                <a:ea typeface="HGPｺﾞｼｯｸM" panose="020B0600000000000000" pitchFamily="50" charset="-128"/>
              </a:rPr>
              <a:t>：</a:t>
            </a:r>
            <a:r>
              <a:rPr lang="en-US" altLang="ja-JP" sz="1400" dirty="0" smtClean="0">
                <a:latin typeface="HGPｺﾞｼｯｸM" panose="020B0600000000000000" pitchFamily="50" charset="-128"/>
                <a:ea typeface="HGPｺﾞｼｯｸM" panose="020B0600000000000000" pitchFamily="50" charset="-128"/>
              </a:rPr>
              <a:t>00</a:t>
            </a:r>
            <a:r>
              <a:rPr lang="ja-JP" altLang="en-US" sz="1400" dirty="0" smtClean="0">
                <a:latin typeface="HGPｺﾞｼｯｸM" panose="020B0600000000000000" pitchFamily="50" charset="-128"/>
                <a:ea typeface="HGPｺﾞｼｯｸM" panose="020B0600000000000000" pitchFamily="50" charset="-128"/>
              </a:rPr>
              <a:t>　昼食・休憩</a:t>
            </a:r>
            <a:endParaRPr lang="en-US" altLang="ja-JP" sz="1400" dirty="0" smtClean="0">
              <a:latin typeface="HGPｺﾞｼｯｸM" panose="020B0600000000000000" pitchFamily="50" charset="-128"/>
              <a:ea typeface="HGPｺﾞｼｯｸM" panose="020B0600000000000000" pitchFamily="50" charset="-128"/>
            </a:endParaRPr>
          </a:p>
          <a:p>
            <a:r>
              <a:rPr lang="en-US" altLang="ja-JP" sz="1400" dirty="0" smtClean="0">
                <a:latin typeface="HGPｺﾞｼｯｸM" panose="020B0600000000000000" pitchFamily="50" charset="-128"/>
                <a:ea typeface="HGPｺﾞｼｯｸM" panose="020B0600000000000000" pitchFamily="50" charset="-128"/>
              </a:rPr>
              <a:t>13</a:t>
            </a:r>
            <a:r>
              <a:rPr lang="ja-JP" altLang="en-US" sz="1400" dirty="0" smtClean="0">
                <a:latin typeface="HGPｺﾞｼｯｸM" panose="020B0600000000000000" pitchFamily="50" charset="-128"/>
                <a:ea typeface="HGPｺﾞｼｯｸM" panose="020B0600000000000000" pitchFamily="50" charset="-128"/>
              </a:rPr>
              <a:t>：</a:t>
            </a:r>
            <a:r>
              <a:rPr lang="en-US" altLang="ja-JP" sz="1400" dirty="0" smtClean="0">
                <a:latin typeface="HGPｺﾞｼｯｸM" panose="020B0600000000000000" pitchFamily="50" charset="-128"/>
                <a:ea typeface="HGPｺﾞｼｯｸM" panose="020B0600000000000000" pitchFamily="50" charset="-128"/>
              </a:rPr>
              <a:t>00</a:t>
            </a:r>
            <a:r>
              <a:rPr lang="ja-JP" altLang="en-US" sz="1400" dirty="0" smtClean="0">
                <a:latin typeface="HGPｺﾞｼｯｸM" panose="020B0600000000000000" pitchFamily="50" charset="-128"/>
                <a:ea typeface="HGPｺﾞｼｯｸM" panose="020B0600000000000000" pitchFamily="50" charset="-128"/>
              </a:rPr>
              <a:t>～</a:t>
            </a:r>
            <a:r>
              <a:rPr lang="en-US" altLang="ja-JP" sz="1400" dirty="0" smtClean="0">
                <a:latin typeface="HGPｺﾞｼｯｸM" panose="020B0600000000000000" pitchFamily="50" charset="-128"/>
                <a:ea typeface="HGPｺﾞｼｯｸM" panose="020B0600000000000000" pitchFamily="50" charset="-128"/>
              </a:rPr>
              <a:t>16</a:t>
            </a:r>
            <a:r>
              <a:rPr lang="ja-JP" altLang="en-US" sz="1400" dirty="0" smtClean="0">
                <a:latin typeface="HGPｺﾞｼｯｸM" panose="020B0600000000000000" pitchFamily="50" charset="-128"/>
                <a:ea typeface="HGPｺﾞｼｯｸM" panose="020B0600000000000000" pitchFamily="50" charset="-128"/>
              </a:rPr>
              <a:t>：</a:t>
            </a:r>
            <a:r>
              <a:rPr lang="en-US" altLang="ja-JP" sz="1400" dirty="0" smtClean="0">
                <a:latin typeface="HGPｺﾞｼｯｸM" panose="020B0600000000000000" pitchFamily="50" charset="-128"/>
                <a:ea typeface="HGPｺﾞｼｯｸM" panose="020B0600000000000000" pitchFamily="50" charset="-128"/>
              </a:rPr>
              <a:t>30</a:t>
            </a:r>
            <a:r>
              <a:rPr lang="ja-JP" altLang="en-US" sz="1200" dirty="0">
                <a:latin typeface="HGPｺﾞｼｯｸM" panose="020B0600000000000000" pitchFamily="50" charset="-128"/>
                <a:ea typeface="HGPｺﾞｼｯｸM" panose="020B0600000000000000" pitchFamily="50" charset="-128"/>
              </a:rPr>
              <a:t>　</a:t>
            </a:r>
            <a:r>
              <a:rPr lang="en-US" altLang="ja-JP" sz="1400" b="1" dirty="0" smtClean="0">
                <a:latin typeface="HGPｺﾞｼｯｸM" panose="020B0600000000000000" pitchFamily="50" charset="-128"/>
                <a:ea typeface="HGPｺﾞｼｯｸM" panose="020B0600000000000000" pitchFamily="50" charset="-128"/>
              </a:rPr>
              <a:t>『</a:t>
            </a:r>
            <a:r>
              <a:rPr lang="ja-JP" altLang="en-US" sz="1400" b="1" dirty="0" smtClean="0">
                <a:latin typeface="HGPｺﾞｼｯｸM" panose="020B0600000000000000" pitchFamily="50" charset="-128"/>
                <a:ea typeface="HGPｺﾞｼｯｸM" panose="020B0600000000000000" pitchFamily="50" charset="-128"/>
              </a:rPr>
              <a:t>がん・低栄養・摂食嚥下の病態と栄養</a:t>
            </a:r>
            <a:r>
              <a:rPr lang="ja-JP" altLang="en-US" sz="1400" b="1" dirty="0">
                <a:latin typeface="HGPｺﾞｼｯｸM" panose="020B0600000000000000" pitchFamily="50" charset="-128"/>
                <a:ea typeface="HGPｺﾞｼｯｸM" panose="020B0600000000000000" pitchFamily="50" charset="-128"/>
              </a:rPr>
              <a:t>指導のポイント</a:t>
            </a:r>
            <a:r>
              <a:rPr lang="en-US" altLang="ja-JP" sz="1400" b="1" dirty="0" smtClean="0">
                <a:latin typeface="HGPｺﾞｼｯｸM" panose="020B0600000000000000" pitchFamily="50" charset="-128"/>
                <a:ea typeface="HGPｺﾞｼｯｸM" panose="020B0600000000000000" pitchFamily="50" charset="-128"/>
              </a:rPr>
              <a:t>(</a:t>
            </a:r>
            <a:r>
              <a:rPr lang="ja-JP" altLang="en-US" sz="1400" b="1" dirty="0">
                <a:latin typeface="HGPｺﾞｼｯｸM" panose="020B0600000000000000" pitchFamily="50" charset="-128"/>
                <a:ea typeface="HGPｺﾞｼｯｸM" panose="020B0600000000000000" pitchFamily="50" charset="-128"/>
              </a:rPr>
              <a:t>仮題</a:t>
            </a:r>
            <a:r>
              <a:rPr lang="en-US" altLang="ja-JP" sz="1400" b="1" dirty="0" smtClean="0">
                <a:latin typeface="HGPｺﾞｼｯｸM" panose="020B0600000000000000" pitchFamily="50" charset="-128"/>
                <a:ea typeface="HGPｺﾞｼｯｸM" panose="020B0600000000000000" pitchFamily="50" charset="-128"/>
              </a:rPr>
              <a:t>)</a:t>
            </a:r>
          </a:p>
          <a:p>
            <a:r>
              <a:rPr lang="ja-JP" altLang="en-US" sz="1400" b="1" dirty="0">
                <a:latin typeface="HGPｺﾞｼｯｸM" panose="020B0600000000000000" pitchFamily="50" charset="-128"/>
                <a:ea typeface="HGPｺﾞｼｯｸM" panose="020B0600000000000000" pitchFamily="50" charset="-128"/>
              </a:rPr>
              <a:t>　</a:t>
            </a:r>
            <a:r>
              <a:rPr lang="ja-JP" altLang="en-US" sz="1400" b="1" dirty="0" smtClean="0">
                <a:latin typeface="HGPｺﾞｼｯｸM" panose="020B0600000000000000" pitchFamily="50" charset="-128"/>
                <a:ea typeface="HGPｺﾞｼｯｸM" panose="020B0600000000000000" pitchFamily="50" charset="-128"/>
              </a:rPr>
              <a:t>　　　　　　　　　　　　　　　　～管理栄養士にしかできない栄養指導技術を磨く～</a:t>
            </a:r>
            <a:r>
              <a:rPr lang="en-US" altLang="ja-JP" sz="1400" b="1" dirty="0" smtClean="0">
                <a:latin typeface="HGPｺﾞｼｯｸM" panose="020B0600000000000000" pitchFamily="50" charset="-128"/>
                <a:ea typeface="HGPｺﾞｼｯｸM" panose="020B0600000000000000" pitchFamily="50" charset="-128"/>
              </a:rPr>
              <a:t>』</a:t>
            </a:r>
          </a:p>
          <a:p>
            <a:r>
              <a:rPr lang="ja-JP" altLang="en-US" sz="1400" b="1" dirty="0">
                <a:latin typeface="HGPｺﾞｼｯｸM" panose="020B0600000000000000" pitchFamily="50" charset="-128"/>
                <a:ea typeface="HGPｺﾞｼｯｸM" panose="020B0600000000000000" pitchFamily="50" charset="-128"/>
              </a:rPr>
              <a:t>　</a:t>
            </a:r>
            <a:r>
              <a:rPr lang="ja-JP" altLang="en-US" sz="1400" b="1" dirty="0" smtClean="0">
                <a:latin typeface="HGPｺﾞｼｯｸM" panose="020B0600000000000000" pitchFamily="50" charset="-128"/>
                <a:ea typeface="HGPｺﾞｼｯｸM" panose="020B0600000000000000" pitchFamily="50" charset="-128"/>
              </a:rPr>
              <a:t>　　　　　　　　　　　　　　　　　　　　医師・管理栄養士　　未定</a:t>
            </a:r>
            <a:endParaRPr lang="en-US" altLang="ja-JP" sz="1400" b="1" dirty="0" smtClean="0">
              <a:latin typeface="HGPｺﾞｼｯｸM" panose="020B0600000000000000" pitchFamily="50" charset="-128"/>
              <a:ea typeface="HGPｺﾞｼｯｸM" panose="020B0600000000000000" pitchFamily="50" charset="-128"/>
            </a:endParaRPr>
          </a:p>
          <a:p>
            <a:endParaRPr lang="en-US" altLang="ja-JP" sz="1400" b="1" dirty="0">
              <a:solidFill>
                <a:prstClr val="black"/>
              </a:solidFill>
              <a:latin typeface="HGPｺﾞｼｯｸM" panose="020B0600000000000000" pitchFamily="50" charset="-128"/>
              <a:ea typeface="HGPｺﾞｼｯｸM" panose="020B0600000000000000" pitchFamily="50" charset="-128"/>
            </a:endParaRPr>
          </a:p>
          <a:p>
            <a:r>
              <a:rPr lang="ja-JP" altLang="en-US" sz="1200" dirty="0" smtClean="0">
                <a:solidFill>
                  <a:prstClr val="black"/>
                </a:solidFill>
                <a:latin typeface="HGPｺﾞｼｯｸM" panose="020B0600000000000000" pitchFamily="50" charset="-128"/>
                <a:ea typeface="HGPｺﾞｼｯｸM" panose="020B0600000000000000" pitchFamily="50" charset="-128"/>
              </a:rPr>
              <a:t>　　　参加</a:t>
            </a:r>
            <a:r>
              <a:rPr lang="ja-JP" altLang="ja-JP" sz="1200" dirty="0" smtClean="0">
                <a:solidFill>
                  <a:prstClr val="black"/>
                </a:solidFill>
                <a:latin typeface="HGPｺﾞｼｯｸM" panose="020B0600000000000000" pitchFamily="50" charset="-128"/>
                <a:ea typeface="HGPｺﾞｼｯｸM" panose="020B0600000000000000" pitchFamily="50" charset="-128"/>
              </a:rPr>
              <a:t>費</a:t>
            </a:r>
            <a:r>
              <a:rPr lang="ja-JP" altLang="ja-JP" sz="1200" dirty="0">
                <a:solidFill>
                  <a:prstClr val="black"/>
                </a:solidFill>
                <a:latin typeface="HGPｺﾞｼｯｸM" panose="020B0600000000000000" pitchFamily="50" charset="-128"/>
                <a:ea typeface="HGPｺﾞｼｯｸM" panose="020B0600000000000000" pitchFamily="50" charset="-128"/>
              </a:rPr>
              <a:t>　　</a:t>
            </a:r>
            <a:r>
              <a:rPr lang="ja-JP" altLang="en-US" sz="1200" dirty="0" smtClean="0">
                <a:solidFill>
                  <a:prstClr val="black"/>
                </a:solidFill>
                <a:latin typeface="HGPｺﾞｼｯｸM" panose="020B0600000000000000" pitchFamily="50" charset="-128"/>
                <a:ea typeface="HGPｺﾞｼｯｸM" panose="020B0600000000000000" pitchFamily="50" charset="-128"/>
              </a:rPr>
              <a:t>福岡県・日本栄養士会会員：</a:t>
            </a:r>
            <a:r>
              <a:rPr lang="en-US" altLang="ja-JP" sz="1200" dirty="0" smtClean="0">
                <a:solidFill>
                  <a:prstClr val="black"/>
                </a:solidFill>
                <a:latin typeface="HGPｺﾞｼｯｸM" panose="020B0600000000000000" pitchFamily="50" charset="-128"/>
                <a:ea typeface="HGPｺﾞｼｯｸM" panose="020B0600000000000000" pitchFamily="50" charset="-128"/>
              </a:rPr>
              <a:t>1,500</a:t>
            </a:r>
            <a:r>
              <a:rPr lang="ja-JP" altLang="en-US" sz="1200" dirty="0" smtClean="0">
                <a:solidFill>
                  <a:prstClr val="black"/>
                </a:solidFill>
                <a:latin typeface="HGPｺﾞｼｯｸM" panose="020B0600000000000000" pitchFamily="50" charset="-128"/>
                <a:ea typeface="HGPｺﾞｼｯｸM" panose="020B0600000000000000" pitchFamily="50" charset="-128"/>
              </a:rPr>
              <a:t>円</a:t>
            </a:r>
            <a:r>
              <a:rPr lang="en-US" altLang="ja-JP" sz="1200" dirty="0" smtClean="0">
                <a:solidFill>
                  <a:prstClr val="black"/>
                </a:solidFill>
                <a:latin typeface="HGPｺﾞｼｯｸM" panose="020B0600000000000000" pitchFamily="50" charset="-128"/>
                <a:ea typeface="HGPｺﾞｼｯｸM" panose="020B0600000000000000" pitchFamily="50" charset="-128"/>
              </a:rPr>
              <a:t>(</a:t>
            </a:r>
            <a:r>
              <a:rPr lang="ja-JP" altLang="en-US" sz="1200" dirty="0" smtClean="0">
                <a:solidFill>
                  <a:prstClr val="black"/>
                </a:solidFill>
                <a:latin typeface="HGPｺﾞｼｯｸM" panose="020B0600000000000000" pitchFamily="50" charset="-128"/>
                <a:ea typeface="HGPｺﾞｼｯｸM" panose="020B0600000000000000" pitchFamily="50" charset="-128"/>
              </a:rPr>
              <a:t>資料代</a:t>
            </a:r>
            <a:r>
              <a:rPr lang="en-US" altLang="ja-JP" sz="1200" dirty="0" smtClean="0">
                <a:solidFill>
                  <a:prstClr val="black"/>
                </a:solidFill>
                <a:latin typeface="HGPｺﾞｼｯｸM" panose="020B0600000000000000" pitchFamily="50" charset="-128"/>
                <a:ea typeface="HGPｺﾞｼｯｸM" panose="020B0600000000000000" pitchFamily="50" charset="-128"/>
              </a:rPr>
              <a:t>500</a:t>
            </a:r>
            <a:r>
              <a:rPr lang="ja-JP" altLang="en-US" sz="1200" dirty="0" smtClean="0">
                <a:solidFill>
                  <a:prstClr val="black"/>
                </a:solidFill>
                <a:latin typeface="HGPｺﾞｼｯｸM" panose="020B0600000000000000" pitchFamily="50" charset="-128"/>
                <a:ea typeface="HGPｺﾞｼｯｸM" panose="020B0600000000000000" pitchFamily="50" charset="-128"/>
              </a:rPr>
              <a:t>円含む</a:t>
            </a:r>
            <a:r>
              <a:rPr lang="en-US" altLang="ja-JP" sz="1200" dirty="0" smtClean="0">
                <a:solidFill>
                  <a:prstClr val="black"/>
                </a:solidFill>
                <a:latin typeface="HGPｺﾞｼｯｸM" panose="020B0600000000000000" pitchFamily="50" charset="-128"/>
                <a:ea typeface="HGPｺﾞｼｯｸM" panose="020B0600000000000000" pitchFamily="50" charset="-128"/>
              </a:rPr>
              <a:t>)</a:t>
            </a:r>
            <a:r>
              <a:rPr lang="ja-JP" altLang="en-US" sz="1200" dirty="0" smtClean="0">
                <a:solidFill>
                  <a:prstClr val="black"/>
                </a:solidFill>
                <a:latin typeface="HGPｺﾞｼｯｸM" panose="020B0600000000000000" pitchFamily="50" charset="-128"/>
                <a:ea typeface="HGPｺﾞｼｯｸM" panose="020B0600000000000000" pitchFamily="50" charset="-128"/>
              </a:rPr>
              <a:t>　非会員：</a:t>
            </a:r>
            <a:r>
              <a:rPr lang="en-US" altLang="ja-JP" sz="1200" dirty="0" smtClean="0">
                <a:solidFill>
                  <a:prstClr val="black"/>
                </a:solidFill>
                <a:latin typeface="HGPｺﾞｼｯｸM" panose="020B0600000000000000" pitchFamily="50" charset="-128"/>
                <a:ea typeface="HGPｺﾞｼｯｸM" panose="020B0600000000000000" pitchFamily="50" charset="-128"/>
              </a:rPr>
              <a:t>3,000</a:t>
            </a:r>
            <a:r>
              <a:rPr lang="ja-JP" altLang="en-US" sz="1200" dirty="0" smtClean="0">
                <a:solidFill>
                  <a:prstClr val="black"/>
                </a:solidFill>
                <a:latin typeface="HGPｺﾞｼｯｸM" panose="020B0600000000000000" pitchFamily="50" charset="-128"/>
                <a:ea typeface="HGPｺﾞｼｯｸM" panose="020B0600000000000000" pitchFamily="50" charset="-128"/>
              </a:rPr>
              <a:t>円</a:t>
            </a:r>
            <a:endParaRPr lang="en-US" altLang="ja-JP" sz="1200" dirty="0" smtClean="0">
              <a:solidFill>
                <a:prstClr val="black"/>
              </a:solidFill>
              <a:latin typeface="HGPｺﾞｼｯｸM" panose="020B0600000000000000" pitchFamily="50" charset="-128"/>
              <a:ea typeface="HGPｺﾞｼｯｸM" panose="020B0600000000000000" pitchFamily="50" charset="-128"/>
            </a:endParaRPr>
          </a:p>
          <a:p>
            <a:r>
              <a:rPr lang="ja-JP" altLang="en-US" sz="1200" dirty="0">
                <a:solidFill>
                  <a:prstClr val="black"/>
                </a:solidFill>
                <a:latin typeface="HGPｺﾞｼｯｸM" panose="020B0600000000000000" pitchFamily="50" charset="-128"/>
                <a:ea typeface="HGPｺﾞｼｯｸM" panose="020B0600000000000000" pitchFamily="50" charset="-128"/>
              </a:rPr>
              <a:t>　</a:t>
            </a:r>
            <a:r>
              <a:rPr lang="ja-JP" altLang="en-US" sz="1200" dirty="0" smtClean="0">
                <a:solidFill>
                  <a:prstClr val="black"/>
                </a:solidFill>
                <a:latin typeface="HGPｺﾞｼｯｸM" panose="020B0600000000000000" pitchFamily="50" charset="-128"/>
                <a:ea typeface="HGPｺﾞｼｯｸM" panose="020B0600000000000000" pitchFamily="50" charset="-128"/>
              </a:rPr>
              <a:t>　　　　　　　</a:t>
            </a:r>
            <a:r>
              <a:rPr lang="en-US" altLang="ja-JP" sz="1200" dirty="0" smtClean="0">
                <a:solidFill>
                  <a:prstClr val="black"/>
                </a:solidFill>
                <a:latin typeface="HGPｺﾞｼｯｸM" panose="020B0600000000000000" pitchFamily="50" charset="-128"/>
                <a:ea typeface="HGPｺﾞｼｯｸM" panose="020B0600000000000000" pitchFamily="50" charset="-128"/>
              </a:rPr>
              <a:t>※</a:t>
            </a:r>
            <a:r>
              <a:rPr lang="ja-JP" altLang="en-US" sz="1200" dirty="0">
                <a:solidFill>
                  <a:prstClr val="black"/>
                </a:solidFill>
                <a:latin typeface="HGPｺﾞｼｯｸM" panose="020B0600000000000000" pitchFamily="50" charset="-128"/>
                <a:ea typeface="HGPｺﾞｼｯｸM" panose="020B0600000000000000" pitchFamily="50" charset="-128"/>
              </a:rPr>
              <a:t>当日入会もできます。</a:t>
            </a:r>
            <a:r>
              <a:rPr lang="ja-JP" altLang="ja-JP" sz="1200" dirty="0">
                <a:solidFill>
                  <a:prstClr val="black"/>
                </a:solidFill>
                <a:latin typeface="HGPｺﾞｼｯｸM" panose="020B0600000000000000" pitchFamily="50" charset="-128"/>
                <a:ea typeface="HGPｺﾞｼｯｸM" panose="020B0600000000000000" pitchFamily="50" charset="-128"/>
              </a:rPr>
              <a:t>　</a:t>
            </a:r>
            <a:r>
              <a:rPr lang="en-US" altLang="ja-JP" sz="1200" dirty="0">
                <a:solidFill>
                  <a:prstClr val="black"/>
                </a:solidFill>
                <a:latin typeface="HGPｺﾞｼｯｸM" panose="020B0600000000000000" pitchFamily="50" charset="-128"/>
                <a:ea typeface="HGPｺﾞｼｯｸM" panose="020B0600000000000000" pitchFamily="50" charset="-128"/>
              </a:rPr>
              <a:t>※</a:t>
            </a:r>
            <a:r>
              <a:rPr lang="ja-JP" altLang="en-US" sz="1200" dirty="0">
                <a:solidFill>
                  <a:prstClr val="black"/>
                </a:solidFill>
                <a:latin typeface="HGPｺﾞｼｯｸM" panose="020B0600000000000000" pitchFamily="50" charset="-128"/>
                <a:ea typeface="HGPｺﾞｼｯｸM" panose="020B0600000000000000" pitchFamily="50" charset="-128"/>
              </a:rPr>
              <a:t>会員の方は会員証を持参してください。</a:t>
            </a:r>
            <a:endParaRPr lang="en-US" altLang="ja-JP" sz="1200" dirty="0">
              <a:solidFill>
                <a:prstClr val="black"/>
              </a:solidFill>
              <a:latin typeface="HGPｺﾞｼｯｸM" panose="020B0600000000000000" pitchFamily="50" charset="-128"/>
              <a:ea typeface="HGPｺﾞｼｯｸM" panose="020B0600000000000000" pitchFamily="50" charset="-128"/>
            </a:endParaRPr>
          </a:p>
          <a:p>
            <a:r>
              <a:rPr lang="en-US" altLang="ja-JP" sz="1200" b="1" dirty="0" smtClean="0">
                <a:solidFill>
                  <a:prstClr val="black"/>
                </a:solidFill>
                <a:latin typeface="HGPｺﾞｼｯｸM" panose="020B0600000000000000" pitchFamily="50" charset="-128"/>
                <a:ea typeface="HGPｺﾞｼｯｸM" panose="020B0600000000000000" pitchFamily="50" charset="-128"/>
              </a:rPr>
              <a:t>※</a:t>
            </a:r>
            <a:r>
              <a:rPr lang="ja-JP" altLang="en-US" sz="1200" b="1" dirty="0" smtClean="0">
                <a:solidFill>
                  <a:prstClr val="black"/>
                </a:solidFill>
                <a:latin typeface="HGPｺﾞｼｯｸM" panose="020B0600000000000000" pitchFamily="50" charset="-128"/>
                <a:ea typeface="HGPｺﾞｼｯｸM" panose="020B0600000000000000" pitchFamily="50" charset="-128"/>
              </a:rPr>
              <a:t>参加費のお振込が確認でき次第受講が確定となります。</a:t>
            </a:r>
            <a:endParaRPr lang="en-US" altLang="ja-JP" sz="1200" b="1" dirty="0" smtClean="0">
              <a:solidFill>
                <a:prstClr val="black"/>
              </a:solidFill>
              <a:latin typeface="HGPｺﾞｼｯｸM" panose="020B0600000000000000" pitchFamily="50" charset="-128"/>
              <a:ea typeface="HGPｺﾞｼｯｸM" panose="020B0600000000000000" pitchFamily="50" charset="-128"/>
            </a:endParaRPr>
          </a:p>
          <a:p>
            <a:r>
              <a:rPr lang="ja-JP" altLang="en-US" sz="1200" b="1" dirty="0" smtClean="0">
                <a:solidFill>
                  <a:prstClr val="black"/>
                </a:solidFill>
                <a:latin typeface="HGPｺﾞｼｯｸM" panose="020B0600000000000000" pitchFamily="50" charset="-128"/>
                <a:ea typeface="HGPｺﾞｼｯｸM" panose="020B0600000000000000" pitchFamily="50" charset="-128"/>
              </a:rPr>
              <a:t>　 裏面申込書送付もしくは</a:t>
            </a:r>
            <a:r>
              <a:rPr lang="en-US" altLang="ja-JP" sz="1200" b="1" dirty="0" smtClean="0">
                <a:solidFill>
                  <a:prstClr val="black"/>
                </a:solidFill>
                <a:latin typeface="HGPｺﾞｼｯｸM" panose="020B0600000000000000" pitchFamily="50" charset="-128"/>
                <a:ea typeface="HGPｺﾞｼｯｸM" panose="020B0600000000000000" pitchFamily="50" charset="-128"/>
              </a:rPr>
              <a:t>WEB</a:t>
            </a:r>
            <a:r>
              <a:rPr lang="ja-JP" altLang="en-US" sz="1200" b="1" dirty="0" smtClean="0">
                <a:solidFill>
                  <a:prstClr val="black"/>
                </a:solidFill>
                <a:latin typeface="HGPｺﾞｼｯｸM" panose="020B0600000000000000" pitchFamily="50" charset="-128"/>
                <a:ea typeface="HGPｺﾞｼｯｸM" panose="020B0600000000000000" pitchFamily="50" charset="-128"/>
              </a:rPr>
              <a:t>申込後、必ず締切日以内に下記口座まで参加費をお振込ください。</a:t>
            </a:r>
            <a:endParaRPr lang="en-US" altLang="ja-JP" sz="1200" b="1" dirty="0">
              <a:solidFill>
                <a:prstClr val="black"/>
              </a:solidFill>
              <a:latin typeface="HGPｺﾞｼｯｸM" panose="020B0600000000000000" pitchFamily="50" charset="-128"/>
              <a:ea typeface="HGPｺﾞｼｯｸM" panose="020B0600000000000000" pitchFamily="50" charset="-128"/>
            </a:endParaRPr>
          </a:p>
          <a:p>
            <a:r>
              <a:rPr lang="ja-JP" altLang="en-US" sz="1200" dirty="0" smtClean="0">
                <a:solidFill>
                  <a:prstClr val="black"/>
                </a:solidFill>
                <a:latin typeface="HGPｺﾞｼｯｸM" panose="020B0600000000000000" pitchFamily="50" charset="-128"/>
                <a:ea typeface="HGPｺﾞｼｯｸM" panose="020B0600000000000000" pitchFamily="50" charset="-128"/>
              </a:rPr>
              <a:t>振込先：ゆう</a:t>
            </a:r>
            <a:r>
              <a:rPr lang="ja-JP" altLang="en-US" sz="1200" dirty="0" err="1" smtClean="0">
                <a:solidFill>
                  <a:prstClr val="black"/>
                </a:solidFill>
                <a:latin typeface="HGPｺﾞｼｯｸM" panose="020B0600000000000000" pitchFamily="50" charset="-128"/>
                <a:ea typeface="HGPｺﾞｼｯｸM" panose="020B0600000000000000" pitchFamily="50" charset="-128"/>
              </a:rPr>
              <a:t>ちょ</a:t>
            </a:r>
            <a:r>
              <a:rPr lang="ja-JP" altLang="en-US" sz="1200" dirty="0" smtClean="0">
                <a:solidFill>
                  <a:prstClr val="black"/>
                </a:solidFill>
                <a:latin typeface="HGPｺﾞｼｯｸM" panose="020B0600000000000000" pitchFamily="50" charset="-128"/>
                <a:ea typeface="HGPｺﾞｼｯｸM" panose="020B0600000000000000" pitchFamily="50" charset="-128"/>
              </a:rPr>
              <a:t>銀行　口座番号：</a:t>
            </a:r>
            <a:r>
              <a:rPr lang="en-US" altLang="ja-JP" sz="1200" dirty="0" smtClean="0">
                <a:solidFill>
                  <a:prstClr val="black"/>
                </a:solidFill>
                <a:latin typeface="HGPｺﾞｼｯｸM" panose="020B0600000000000000" pitchFamily="50" charset="-128"/>
                <a:ea typeface="HGPｺﾞｼｯｸM" panose="020B0600000000000000" pitchFamily="50" charset="-128"/>
              </a:rPr>
              <a:t>01720-1-139632</a:t>
            </a:r>
            <a:r>
              <a:rPr lang="ja-JP" altLang="en-US" sz="1200" dirty="0" smtClean="0">
                <a:solidFill>
                  <a:prstClr val="black"/>
                </a:solidFill>
                <a:latin typeface="HGPｺﾞｼｯｸM" panose="020B0600000000000000" pitchFamily="50" charset="-128"/>
                <a:ea typeface="HGPｺﾞｼｯｸM" panose="020B0600000000000000" pitchFamily="50" charset="-128"/>
              </a:rPr>
              <a:t>　</a:t>
            </a:r>
            <a:endParaRPr lang="en-US" altLang="ja-JP" sz="1200" dirty="0" smtClean="0">
              <a:solidFill>
                <a:prstClr val="black"/>
              </a:solidFill>
              <a:latin typeface="HGPｺﾞｼｯｸM" panose="020B0600000000000000" pitchFamily="50" charset="-128"/>
              <a:ea typeface="HGPｺﾞｼｯｸM" panose="020B0600000000000000" pitchFamily="50" charset="-128"/>
            </a:endParaRPr>
          </a:p>
          <a:p>
            <a:r>
              <a:rPr lang="ja-JP" altLang="en-US" sz="1200" dirty="0" smtClean="0">
                <a:solidFill>
                  <a:prstClr val="black"/>
                </a:solidFill>
                <a:latin typeface="HGPｺﾞｼｯｸM" panose="020B0600000000000000" pitchFamily="50" charset="-128"/>
                <a:ea typeface="HGPｺﾞｼｯｸM" panose="020B0600000000000000" pitchFamily="50" charset="-128"/>
              </a:rPr>
              <a:t>加入者名：公益社団法人福岡県栄養士会</a:t>
            </a:r>
            <a:r>
              <a:rPr lang="ja-JP" altLang="en-US" sz="1200" dirty="0">
                <a:solidFill>
                  <a:prstClr val="black"/>
                </a:solidFill>
                <a:latin typeface="HGPｺﾞｼｯｸM" panose="020B0600000000000000" pitchFamily="50" charset="-128"/>
                <a:ea typeface="HGPｺﾞｼｯｸM" panose="020B0600000000000000" pitchFamily="50" charset="-128"/>
              </a:rPr>
              <a:t>　</a:t>
            </a:r>
            <a:r>
              <a:rPr lang="ja-JP" altLang="en-US" sz="1200" dirty="0" smtClean="0">
                <a:solidFill>
                  <a:prstClr val="black"/>
                </a:solidFill>
                <a:latin typeface="HGPｺﾞｼｯｸM" panose="020B0600000000000000" pitchFamily="50" charset="-128"/>
                <a:ea typeface="HGPｺﾞｼｯｸM" panose="020B0600000000000000" pitchFamily="50" charset="-128"/>
              </a:rPr>
              <a:t>（</a:t>
            </a:r>
            <a:r>
              <a:rPr lang="en-US" altLang="ja-JP" sz="1200" dirty="0" smtClean="0">
                <a:solidFill>
                  <a:prstClr val="black"/>
                </a:solidFill>
                <a:latin typeface="HGPｺﾞｼｯｸM" panose="020B0600000000000000" pitchFamily="50" charset="-128"/>
                <a:ea typeface="HGPｺﾞｼｯｸM" panose="020B0600000000000000" pitchFamily="50" charset="-128"/>
              </a:rPr>
              <a:t>※</a:t>
            </a:r>
            <a:r>
              <a:rPr lang="ja-JP" altLang="en-US" sz="1200" dirty="0" smtClean="0">
                <a:solidFill>
                  <a:prstClr val="black"/>
                </a:solidFill>
                <a:latin typeface="HGPｺﾞｼｯｸM" panose="020B0600000000000000" pitchFamily="50" charset="-128"/>
                <a:ea typeface="HGPｺﾞｼｯｸM" panose="020B0600000000000000" pitchFamily="50" charset="-128"/>
              </a:rPr>
              <a:t>振込手数料はご負担ください）</a:t>
            </a:r>
            <a:endParaRPr lang="en-US" altLang="ja-JP" sz="1200" dirty="0" smtClean="0">
              <a:solidFill>
                <a:prstClr val="black"/>
              </a:solidFill>
              <a:latin typeface="HGPｺﾞｼｯｸM" panose="020B0600000000000000" pitchFamily="50" charset="-128"/>
              <a:ea typeface="HGPｺﾞｼｯｸM" panose="020B0600000000000000" pitchFamily="50" charset="-128"/>
            </a:endParaRPr>
          </a:p>
          <a:p>
            <a:r>
              <a:rPr lang="ja-JP" altLang="en-US" sz="1200" dirty="0" smtClean="0">
                <a:solidFill>
                  <a:prstClr val="black"/>
                </a:solidFill>
                <a:latin typeface="HGPｺﾞｼｯｸM" panose="020B0600000000000000" pitchFamily="50" charset="-128"/>
                <a:ea typeface="HGPｺﾞｼｯｸM" panose="020B0600000000000000" pitchFamily="50" charset="-128"/>
              </a:rPr>
              <a:t>申</a:t>
            </a:r>
            <a:r>
              <a:rPr lang="ja-JP" altLang="ja-JP" sz="1200" dirty="0" smtClean="0">
                <a:solidFill>
                  <a:prstClr val="black"/>
                </a:solidFill>
                <a:latin typeface="HGPｺﾞｼｯｸM" panose="020B0600000000000000" pitchFamily="50" charset="-128"/>
                <a:ea typeface="HGPｺﾞｼｯｸM" panose="020B0600000000000000" pitchFamily="50" charset="-128"/>
              </a:rPr>
              <a:t>込締切</a:t>
            </a:r>
            <a:r>
              <a:rPr lang="ja-JP" altLang="en-US" sz="1200" dirty="0" smtClean="0">
                <a:solidFill>
                  <a:prstClr val="black"/>
                </a:solidFill>
                <a:latin typeface="HGPｺﾞｼｯｸM" panose="020B0600000000000000" pitchFamily="50" charset="-128"/>
                <a:ea typeface="HGPｺﾞｼｯｸM" panose="020B0600000000000000" pitchFamily="50" charset="-128"/>
              </a:rPr>
              <a:t>日　</a:t>
            </a:r>
            <a:r>
              <a:rPr lang="ja-JP" altLang="ja-JP" sz="1200" dirty="0">
                <a:solidFill>
                  <a:prstClr val="black"/>
                </a:solidFill>
                <a:latin typeface="HGPｺﾞｼｯｸM" panose="020B0600000000000000" pitchFamily="50" charset="-128"/>
                <a:ea typeface="HGPｺﾞｼｯｸM" panose="020B0600000000000000" pitchFamily="50" charset="-128"/>
              </a:rPr>
              <a:t>　</a:t>
            </a:r>
            <a:r>
              <a:rPr lang="ja-JP" altLang="ja-JP" sz="1200" dirty="0" smtClean="0">
                <a:solidFill>
                  <a:prstClr val="black"/>
                </a:solidFill>
                <a:latin typeface="HGPｺﾞｼｯｸM" panose="020B0600000000000000" pitchFamily="50" charset="-128"/>
                <a:ea typeface="HGPｺﾞｼｯｸM" panose="020B0600000000000000" pitchFamily="50" charset="-128"/>
              </a:rPr>
              <a:t>平成</a:t>
            </a:r>
            <a:r>
              <a:rPr lang="en-US" altLang="ja-JP" sz="1200" dirty="0" smtClean="0">
                <a:solidFill>
                  <a:prstClr val="black"/>
                </a:solidFill>
                <a:latin typeface="HGPｺﾞｼｯｸM" panose="020B0600000000000000" pitchFamily="50" charset="-128"/>
                <a:ea typeface="HGPｺﾞｼｯｸM" panose="020B0600000000000000" pitchFamily="50" charset="-128"/>
              </a:rPr>
              <a:t>28</a:t>
            </a:r>
            <a:r>
              <a:rPr lang="ja-JP" altLang="ja-JP" sz="1200" dirty="0" smtClean="0">
                <a:solidFill>
                  <a:prstClr val="black"/>
                </a:solidFill>
                <a:latin typeface="HGPｺﾞｼｯｸM" panose="020B0600000000000000" pitchFamily="50" charset="-128"/>
                <a:ea typeface="HGPｺﾞｼｯｸM" panose="020B0600000000000000" pitchFamily="50" charset="-128"/>
              </a:rPr>
              <a:t>年</a:t>
            </a:r>
            <a:r>
              <a:rPr lang="en-US" altLang="ja-JP" sz="1200" dirty="0" smtClean="0">
                <a:solidFill>
                  <a:prstClr val="black"/>
                </a:solidFill>
                <a:latin typeface="HGPｺﾞｼｯｸM" panose="020B0600000000000000" pitchFamily="50" charset="-128"/>
                <a:ea typeface="HGPｺﾞｼｯｸM" panose="020B0600000000000000" pitchFamily="50" charset="-128"/>
              </a:rPr>
              <a:t>4</a:t>
            </a:r>
            <a:r>
              <a:rPr lang="ja-JP" altLang="ja-JP" sz="1200" dirty="0" smtClean="0">
                <a:solidFill>
                  <a:prstClr val="black"/>
                </a:solidFill>
                <a:latin typeface="HGPｺﾞｼｯｸM" panose="020B0600000000000000" pitchFamily="50" charset="-128"/>
                <a:ea typeface="HGPｺﾞｼｯｸM" panose="020B0600000000000000" pitchFamily="50" charset="-128"/>
              </a:rPr>
              <a:t>月</a:t>
            </a:r>
            <a:r>
              <a:rPr lang="en-US" altLang="ja-JP" sz="1200" dirty="0" smtClean="0">
                <a:solidFill>
                  <a:prstClr val="black"/>
                </a:solidFill>
                <a:latin typeface="HGPｺﾞｼｯｸM" panose="020B0600000000000000" pitchFamily="50" charset="-128"/>
                <a:ea typeface="HGPｺﾞｼｯｸM" panose="020B0600000000000000" pitchFamily="50" charset="-128"/>
              </a:rPr>
              <a:t>22</a:t>
            </a:r>
            <a:r>
              <a:rPr lang="ja-JP" altLang="ja-JP" sz="1200" dirty="0" smtClean="0">
                <a:solidFill>
                  <a:prstClr val="black"/>
                </a:solidFill>
                <a:latin typeface="HGPｺﾞｼｯｸM" panose="020B0600000000000000" pitchFamily="50" charset="-128"/>
                <a:ea typeface="HGPｺﾞｼｯｸM" panose="020B0600000000000000" pitchFamily="50" charset="-128"/>
              </a:rPr>
              <a:t>日（</a:t>
            </a:r>
            <a:r>
              <a:rPr lang="ja-JP" altLang="en-US" sz="1200" dirty="0" smtClean="0">
                <a:solidFill>
                  <a:prstClr val="black"/>
                </a:solidFill>
                <a:latin typeface="HGPｺﾞｼｯｸM" panose="020B0600000000000000" pitchFamily="50" charset="-128"/>
                <a:ea typeface="HGPｺﾞｼｯｸM" panose="020B0600000000000000" pitchFamily="50" charset="-128"/>
              </a:rPr>
              <a:t>金</a:t>
            </a:r>
            <a:r>
              <a:rPr lang="ja-JP" altLang="ja-JP" sz="1200" dirty="0" smtClean="0">
                <a:solidFill>
                  <a:prstClr val="black"/>
                </a:solidFill>
                <a:latin typeface="HGPｺﾞｼｯｸM" panose="020B0600000000000000" pitchFamily="50" charset="-128"/>
                <a:ea typeface="HGPｺﾞｼｯｸM" panose="020B0600000000000000" pitchFamily="50" charset="-128"/>
              </a:rPr>
              <a:t>）</a:t>
            </a:r>
            <a:r>
              <a:rPr lang="ja-JP" altLang="en-US" sz="1200" dirty="0" smtClean="0">
                <a:solidFill>
                  <a:prstClr val="black"/>
                </a:solidFill>
                <a:latin typeface="HGPｺﾞｼｯｸM" panose="020B0600000000000000" pitchFamily="50" charset="-128"/>
                <a:ea typeface="HGPｺﾞｼｯｸM" panose="020B0600000000000000" pitchFamily="50" charset="-128"/>
              </a:rPr>
              <a:t>　裏面申込もしくは</a:t>
            </a:r>
            <a:r>
              <a:rPr lang="en-US" altLang="ja-JP" sz="1200" dirty="0" smtClean="0">
                <a:solidFill>
                  <a:prstClr val="black"/>
                </a:solidFill>
                <a:latin typeface="HGPｺﾞｼｯｸM" panose="020B0600000000000000" pitchFamily="50" charset="-128"/>
                <a:ea typeface="HGPｺﾞｼｯｸM" panose="020B0600000000000000" pitchFamily="50" charset="-128"/>
              </a:rPr>
              <a:t>WEB</a:t>
            </a:r>
            <a:r>
              <a:rPr lang="ja-JP" altLang="en-US" sz="1200" dirty="0" smtClean="0">
                <a:solidFill>
                  <a:prstClr val="black"/>
                </a:solidFill>
                <a:latin typeface="HGPｺﾞｼｯｸM" panose="020B0600000000000000" pitchFamily="50" charset="-128"/>
                <a:ea typeface="HGPｺﾞｼｯｸM" panose="020B0600000000000000" pitchFamily="50" charset="-128"/>
              </a:rPr>
              <a:t>申込、ご入金　</a:t>
            </a:r>
            <a:r>
              <a:rPr lang="ja-JP" altLang="en-US" sz="1200" dirty="0">
                <a:solidFill>
                  <a:prstClr val="black"/>
                </a:solidFill>
                <a:latin typeface="HGPｺﾞｼｯｸM" panose="020B0600000000000000" pitchFamily="50" charset="-128"/>
                <a:ea typeface="HGPｺﾞｼｯｸM" panose="020B0600000000000000" pitchFamily="50" charset="-128"/>
              </a:rPr>
              <a:t>　</a:t>
            </a:r>
            <a:r>
              <a:rPr lang="ja-JP" altLang="en-US" sz="1200" dirty="0" smtClean="0">
                <a:solidFill>
                  <a:prstClr val="black"/>
                </a:solidFill>
                <a:latin typeface="HGPｺﾞｼｯｸM" panose="020B0600000000000000" pitchFamily="50" charset="-128"/>
                <a:ea typeface="HGPｺﾞｼｯｸM" panose="020B0600000000000000" pitchFamily="50" charset="-128"/>
              </a:rPr>
              <a:t>　　　　　　</a:t>
            </a:r>
            <a:endParaRPr lang="en-US" altLang="ja-JP" sz="1200" dirty="0" smtClean="0">
              <a:solidFill>
                <a:prstClr val="black"/>
              </a:solidFill>
              <a:latin typeface="HGPｺﾞｼｯｸM" panose="020B0600000000000000" pitchFamily="50" charset="-128"/>
              <a:ea typeface="HGPｺﾞｼｯｸM" panose="020B0600000000000000" pitchFamily="50" charset="-128"/>
            </a:endParaRPr>
          </a:p>
          <a:p>
            <a:r>
              <a:rPr lang="ja-JP" altLang="en-US" sz="1200" dirty="0" smtClean="0">
                <a:solidFill>
                  <a:prstClr val="black"/>
                </a:solidFill>
                <a:latin typeface="HGPｺﾞｼｯｸM" panose="020B0600000000000000" pitchFamily="50" charset="-128"/>
                <a:ea typeface="HGPｺﾞｼｯｸM" panose="020B0600000000000000" pitchFamily="50" charset="-128"/>
              </a:rPr>
              <a:t>　　　</a:t>
            </a:r>
            <a:r>
              <a:rPr lang="ja-JP" altLang="ja-JP" sz="1200" dirty="0" smtClean="0">
                <a:solidFill>
                  <a:prstClr val="black"/>
                </a:solidFill>
                <a:latin typeface="HGPｺﾞｼｯｸM" panose="020B0600000000000000" pitchFamily="50" charset="-128"/>
                <a:ea typeface="HGPｺﾞｼｯｸM" panose="020B0600000000000000" pitchFamily="50" charset="-128"/>
              </a:rPr>
              <a:t>問合先</a:t>
            </a:r>
            <a:r>
              <a:rPr lang="ja-JP" altLang="ja-JP" sz="1200" dirty="0">
                <a:solidFill>
                  <a:prstClr val="black"/>
                </a:solidFill>
                <a:latin typeface="HGPｺﾞｼｯｸM" panose="020B0600000000000000" pitchFamily="50" charset="-128"/>
                <a:ea typeface="HGPｺﾞｼｯｸM" panose="020B0600000000000000" pitchFamily="50" charset="-128"/>
              </a:rPr>
              <a:t>　</a:t>
            </a:r>
            <a:r>
              <a:rPr lang="ja-JP" altLang="en-US" sz="1200" dirty="0" smtClean="0">
                <a:solidFill>
                  <a:prstClr val="black"/>
                </a:solidFill>
                <a:latin typeface="HGPｺﾞｼｯｸM" panose="020B0600000000000000" pitchFamily="50" charset="-128"/>
                <a:ea typeface="HGPｺﾞｼｯｸM" panose="020B0600000000000000" pitchFamily="50" charset="-128"/>
              </a:rPr>
              <a:t>　九州中央病院　</a:t>
            </a:r>
            <a:r>
              <a:rPr lang="ja-JP" altLang="ja-JP" sz="1200" dirty="0">
                <a:solidFill>
                  <a:prstClr val="black"/>
                </a:solidFill>
                <a:latin typeface="HGPｺﾞｼｯｸM" panose="020B0600000000000000" pitchFamily="50" charset="-128"/>
                <a:ea typeface="HGPｺﾞｼｯｸM" panose="020B0600000000000000" pitchFamily="50" charset="-128"/>
              </a:rPr>
              <a:t>　</a:t>
            </a:r>
            <a:r>
              <a:rPr lang="ja-JP" altLang="en-US" sz="1200" dirty="0" smtClean="0">
                <a:solidFill>
                  <a:prstClr val="black"/>
                </a:solidFill>
                <a:latin typeface="HGPｺﾞｼｯｸM" panose="020B0600000000000000" pitchFamily="50" charset="-128"/>
                <a:ea typeface="HGPｺﾞｼｯｸM" panose="020B0600000000000000" pitchFamily="50" charset="-128"/>
              </a:rPr>
              <a:t>渡辺啓子</a:t>
            </a:r>
            <a:r>
              <a:rPr lang="ja-JP" altLang="ja-JP" sz="1200" dirty="0">
                <a:solidFill>
                  <a:prstClr val="black"/>
                </a:solidFill>
                <a:latin typeface="HGPｺﾞｼｯｸM" panose="020B0600000000000000" pitchFamily="50" charset="-128"/>
                <a:ea typeface="HGPｺﾞｼｯｸM" panose="020B0600000000000000" pitchFamily="50" charset="-128"/>
              </a:rPr>
              <a:t>　</a:t>
            </a:r>
            <a:r>
              <a:rPr lang="en-US" altLang="ja-JP" sz="1200" dirty="0" smtClean="0">
                <a:solidFill>
                  <a:prstClr val="black"/>
                </a:solidFill>
                <a:latin typeface="HGPｺﾞｼｯｸM" panose="020B0600000000000000" pitchFamily="50" charset="-128"/>
                <a:ea typeface="HGPｺﾞｼｯｸM" panose="020B0600000000000000" pitchFamily="50" charset="-128"/>
              </a:rPr>
              <a:t>TEL</a:t>
            </a:r>
            <a:r>
              <a:rPr lang="ja-JP" altLang="ja-JP" sz="1200" dirty="0">
                <a:solidFill>
                  <a:prstClr val="black"/>
                </a:solidFill>
                <a:latin typeface="HGPｺﾞｼｯｸM" panose="020B0600000000000000" pitchFamily="50" charset="-128"/>
                <a:ea typeface="HGPｺﾞｼｯｸM" panose="020B0600000000000000" pitchFamily="50" charset="-128"/>
              </a:rPr>
              <a:t>　</a:t>
            </a:r>
            <a:r>
              <a:rPr lang="en-US" altLang="ja-JP" sz="1200" dirty="0" smtClean="0">
                <a:solidFill>
                  <a:prstClr val="black"/>
                </a:solidFill>
                <a:latin typeface="HGPｺﾞｼｯｸM" panose="020B0600000000000000" pitchFamily="50" charset="-128"/>
                <a:ea typeface="HGPｺﾞｼｯｸM" panose="020B0600000000000000" pitchFamily="50" charset="-128"/>
              </a:rPr>
              <a:t>092-541-4936</a:t>
            </a:r>
          </a:p>
          <a:p>
            <a:r>
              <a:rPr lang="ja-JP" altLang="en-US" sz="1200" dirty="0" smtClean="0">
                <a:solidFill>
                  <a:prstClr val="black"/>
                </a:solidFill>
                <a:latin typeface="HGPｺﾞｼｯｸM" panose="020B0600000000000000" pitchFamily="50" charset="-128"/>
                <a:ea typeface="HGPｺﾞｼｯｸM" panose="020B0600000000000000" pitchFamily="50" charset="-128"/>
              </a:rPr>
              <a:t>　　　　　</a:t>
            </a:r>
            <a:endParaRPr lang="ja-JP" altLang="ja-JP" sz="1600" dirty="0">
              <a:solidFill>
                <a:prstClr val="black"/>
              </a:solidFill>
              <a:latin typeface="HGPｺﾞｼｯｸM" panose="020B0600000000000000" pitchFamily="50" charset="-128"/>
              <a:ea typeface="HGPｺﾞｼｯｸM" panose="020B0600000000000000" pitchFamily="50" charset="-128"/>
            </a:endParaRPr>
          </a:p>
        </p:txBody>
      </p:sp>
      <p:sp>
        <p:nvSpPr>
          <p:cNvPr id="2" name="正方形/長方形 1"/>
          <p:cNvSpPr/>
          <p:nvPr/>
        </p:nvSpPr>
        <p:spPr>
          <a:xfrm>
            <a:off x="1389049" y="8005325"/>
            <a:ext cx="4787676" cy="954107"/>
          </a:xfrm>
          <a:prstGeom prst="rect">
            <a:avLst/>
          </a:prstGeom>
        </p:spPr>
        <p:txBody>
          <a:bodyPr wrap="square">
            <a:spAutoFit/>
          </a:bodyPr>
          <a:lstStyle/>
          <a:p>
            <a:endParaRPr lang="en-US" altLang="zh-TW" sz="1400" dirty="0" smtClean="0">
              <a:solidFill>
                <a:prstClr val="black"/>
              </a:solidFill>
              <a:latin typeface="HGPｺﾞｼｯｸM" panose="020B0600000000000000" pitchFamily="50" charset="-128"/>
              <a:ea typeface="HGPｺﾞｼｯｸM" panose="020B0600000000000000" pitchFamily="50" charset="-128"/>
            </a:endParaRPr>
          </a:p>
          <a:p>
            <a:r>
              <a:rPr lang="zh-TW" altLang="en-US" sz="1400" dirty="0" smtClean="0">
                <a:solidFill>
                  <a:prstClr val="black"/>
                </a:solidFill>
                <a:latin typeface="HGPｺﾞｼｯｸM" panose="020B0600000000000000" pitchFamily="50" charset="-128"/>
                <a:ea typeface="HGPｺﾞｼｯｸM" panose="020B0600000000000000" pitchFamily="50" charset="-128"/>
              </a:rPr>
              <a:t>主催</a:t>
            </a:r>
            <a:r>
              <a:rPr lang="zh-TW" altLang="en-US" sz="1400" dirty="0">
                <a:solidFill>
                  <a:prstClr val="black"/>
                </a:solidFill>
                <a:latin typeface="HGPｺﾞｼｯｸM" panose="020B0600000000000000" pitchFamily="50" charset="-128"/>
                <a:ea typeface="HGPｺﾞｼｯｸM" panose="020B0600000000000000" pitchFamily="50" charset="-128"/>
              </a:rPr>
              <a:t>：</a:t>
            </a:r>
            <a:r>
              <a:rPr lang="zh-TW" altLang="en-US" sz="1400" dirty="0" smtClean="0">
                <a:solidFill>
                  <a:prstClr val="black"/>
                </a:solidFill>
                <a:latin typeface="HGPｺﾞｼｯｸM" panose="020B0600000000000000" pitchFamily="50" charset="-128"/>
                <a:ea typeface="HGPｺﾞｼｯｸM" panose="020B0600000000000000" pitchFamily="50" charset="-128"/>
              </a:rPr>
              <a:t>公益</a:t>
            </a:r>
            <a:r>
              <a:rPr lang="ja-JP" altLang="en-US" sz="1400" dirty="0" smtClean="0">
                <a:solidFill>
                  <a:prstClr val="black"/>
                </a:solidFill>
                <a:latin typeface="HGPｺﾞｼｯｸM" panose="020B0600000000000000" pitchFamily="50" charset="-128"/>
                <a:ea typeface="HGPｺﾞｼｯｸM" panose="020B0600000000000000" pitchFamily="50" charset="-128"/>
              </a:rPr>
              <a:t>社団</a:t>
            </a:r>
            <a:r>
              <a:rPr lang="zh-TW" altLang="en-US" sz="1400" dirty="0" smtClean="0">
                <a:solidFill>
                  <a:prstClr val="black"/>
                </a:solidFill>
                <a:latin typeface="HGPｺﾞｼｯｸM" panose="020B0600000000000000" pitchFamily="50" charset="-128"/>
                <a:ea typeface="HGPｺﾞｼｯｸM" panose="020B0600000000000000" pitchFamily="50" charset="-128"/>
              </a:rPr>
              <a:t>法人</a:t>
            </a:r>
            <a:r>
              <a:rPr lang="zh-TW" altLang="en-US" sz="1400" dirty="0">
                <a:solidFill>
                  <a:prstClr val="black"/>
                </a:solidFill>
                <a:latin typeface="HGPｺﾞｼｯｸM" panose="020B0600000000000000" pitchFamily="50" charset="-128"/>
                <a:ea typeface="HGPｺﾞｼｯｸM" panose="020B0600000000000000" pitchFamily="50" charset="-128"/>
              </a:rPr>
              <a:t>福岡県栄養士会　</a:t>
            </a:r>
            <a:endParaRPr lang="en-US" altLang="zh-TW" sz="1400" dirty="0" smtClean="0">
              <a:solidFill>
                <a:prstClr val="black"/>
              </a:solidFill>
              <a:latin typeface="HGPｺﾞｼｯｸM" panose="020B0600000000000000" pitchFamily="50" charset="-128"/>
              <a:ea typeface="HGPｺﾞｼｯｸM" panose="020B0600000000000000" pitchFamily="50" charset="-128"/>
            </a:endParaRPr>
          </a:p>
          <a:p>
            <a:r>
              <a:rPr lang="ja-JP" altLang="en-US" sz="1400" dirty="0" smtClean="0">
                <a:solidFill>
                  <a:prstClr val="black"/>
                </a:solidFill>
                <a:latin typeface="HGPｺﾞｼｯｸM" panose="020B0600000000000000" pitchFamily="50" charset="-128"/>
                <a:ea typeface="HGPｺﾞｼｯｸM" panose="020B0600000000000000" pitchFamily="50" charset="-128"/>
              </a:rPr>
              <a:t>共催：鹿児島県栄養士会　大分県栄養士会　宮崎県栄養士会</a:t>
            </a:r>
            <a:endParaRPr lang="en-US" altLang="ja-JP" sz="1400" dirty="0" smtClean="0">
              <a:solidFill>
                <a:prstClr val="black"/>
              </a:solidFill>
              <a:latin typeface="HGPｺﾞｼｯｸM" panose="020B0600000000000000" pitchFamily="50" charset="-128"/>
              <a:ea typeface="HGPｺﾞｼｯｸM" panose="020B0600000000000000" pitchFamily="50" charset="-128"/>
            </a:endParaRPr>
          </a:p>
          <a:p>
            <a:r>
              <a:rPr lang="ja-JP" altLang="en-US" sz="1400" dirty="0">
                <a:solidFill>
                  <a:prstClr val="black"/>
                </a:solidFill>
                <a:latin typeface="HGPｺﾞｼｯｸM" panose="020B0600000000000000" pitchFamily="50" charset="-128"/>
                <a:ea typeface="HGPｺﾞｼｯｸM" panose="020B0600000000000000" pitchFamily="50" charset="-128"/>
              </a:rPr>
              <a:t>　</a:t>
            </a:r>
            <a:r>
              <a:rPr lang="ja-JP" altLang="en-US" sz="1400" dirty="0" smtClean="0">
                <a:solidFill>
                  <a:prstClr val="black"/>
                </a:solidFill>
                <a:latin typeface="HGPｺﾞｼｯｸM" panose="020B0600000000000000" pitchFamily="50" charset="-128"/>
                <a:ea typeface="HGPｺﾞｼｯｸM" panose="020B0600000000000000" pitchFamily="50" charset="-128"/>
              </a:rPr>
              <a:t>　　　長崎県栄養士会　熊本県栄養士会　沖縄県栄養士会</a:t>
            </a:r>
            <a:endParaRPr lang="zh-TW" altLang="en-US" sz="1400" dirty="0">
              <a:solidFill>
                <a:prstClr val="black"/>
              </a:solidFill>
              <a:latin typeface="HGPｺﾞｼｯｸM" panose="020B0600000000000000" pitchFamily="50" charset="-128"/>
              <a:ea typeface="HGPｺﾞｼｯｸM" panose="020B0600000000000000" pitchFamily="50" charset="-128"/>
            </a:endParaRPr>
          </a:p>
        </p:txBody>
      </p:sp>
      <p:sp>
        <p:nvSpPr>
          <p:cNvPr id="6" name="Text Box 2"/>
          <p:cNvSpPr txBox="1">
            <a:spLocks noChangeArrowheads="1"/>
          </p:cNvSpPr>
          <p:nvPr/>
        </p:nvSpPr>
        <p:spPr bwMode="auto">
          <a:xfrm>
            <a:off x="-66447" y="1403648"/>
            <a:ext cx="7177797" cy="1296144"/>
          </a:xfrm>
          <a:prstGeom prst="rect">
            <a:avLst/>
          </a:prstGeom>
          <a:noFill/>
          <a:ln w="9525">
            <a:noFill/>
            <a:miter lim="800000"/>
            <a:headEnd/>
            <a:tailEnd/>
          </a:ln>
        </p:spPr>
        <p:txBody>
          <a:bodyPr vert="horz" wrap="square" lIns="74295" tIns="8890" rIns="74295" bIns="8890" numCol="1" anchor="t" anchorCtr="0" compatLnSpc="1">
            <a:prstTxWarp prst="textNoShape">
              <a:avLst/>
            </a:prstTxWarp>
          </a:bodyPr>
          <a:lstStyle/>
          <a:p>
            <a:pPr lvl="1" fontAlgn="base">
              <a:spcBef>
                <a:spcPct val="0"/>
              </a:spcBef>
              <a:spcAft>
                <a:spcPct val="0"/>
              </a:spcAft>
            </a:pPr>
            <a:endParaRPr lang="en-US" altLang="zh-TW" sz="1400" dirty="0" smtClean="0">
              <a:solidFill>
                <a:prstClr val="black"/>
              </a:solidFill>
              <a:latin typeface="HGPｺﾞｼｯｸM" pitchFamily="50" charset="-128"/>
              <a:ea typeface="HGPｺﾞｼｯｸM" pitchFamily="50" charset="-128"/>
              <a:cs typeface="ＭＳ Ｐゴシック" pitchFamily="50" charset="-128"/>
            </a:endParaRPr>
          </a:p>
          <a:p>
            <a:pPr lvl="1" fontAlgn="base">
              <a:spcBef>
                <a:spcPct val="0"/>
              </a:spcBef>
              <a:spcAft>
                <a:spcPct val="0"/>
              </a:spcAft>
            </a:pPr>
            <a:r>
              <a:rPr lang="zh-TW" altLang="en-US" sz="1400" dirty="0" smtClean="0">
                <a:solidFill>
                  <a:prstClr val="black"/>
                </a:solidFill>
                <a:latin typeface="HGPｺﾞｼｯｸM" pitchFamily="50" charset="-128"/>
                <a:ea typeface="HGPｺﾞｼｯｸM" pitchFamily="50" charset="-128"/>
                <a:cs typeface="ＭＳ Ｐゴシック" pitchFamily="50" charset="-128"/>
              </a:rPr>
              <a:t>日本栄養士会</a:t>
            </a:r>
            <a:r>
              <a:rPr lang="ja-JP" altLang="en-US" sz="1400" dirty="0" smtClean="0">
                <a:solidFill>
                  <a:prstClr val="black"/>
                </a:solidFill>
                <a:latin typeface="HGPｺﾞｼｯｸM" pitchFamily="50" charset="-128"/>
                <a:ea typeface="HGPｺﾞｼｯｸM" pitchFamily="50" charset="-128"/>
                <a:cs typeface="ＭＳ Ｐゴシック" pitchFamily="50" charset="-128"/>
              </a:rPr>
              <a:t>　</a:t>
            </a:r>
            <a:r>
              <a:rPr lang="zh-TW" altLang="en-US" sz="1400" dirty="0" smtClean="0">
                <a:solidFill>
                  <a:prstClr val="black"/>
                </a:solidFill>
                <a:latin typeface="HGPｺﾞｼｯｸM" pitchFamily="50" charset="-128"/>
                <a:ea typeface="HGPｺﾞｼｯｸM" pitchFamily="50" charset="-128"/>
                <a:cs typeface="ＭＳ Ｐゴシック" pitchFamily="50" charset="-128"/>
              </a:rPr>
              <a:t>臨床</a:t>
            </a:r>
            <a:r>
              <a:rPr lang="zh-TW" altLang="en-US" sz="1400" dirty="0">
                <a:solidFill>
                  <a:prstClr val="black"/>
                </a:solidFill>
                <a:latin typeface="HGPｺﾞｼｯｸM" pitchFamily="50" charset="-128"/>
                <a:ea typeface="HGPｺﾞｼｯｸM" pitchFamily="50" charset="-128"/>
                <a:cs typeface="ＭＳ Ｐゴシック" pitchFamily="50" charset="-128"/>
              </a:rPr>
              <a:t>栄養認定管理</a:t>
            </a:r>
            <a:r>
              <a:rPr lang="zh-TW" altLang="en-US" sz="1400" dirty="0" smtClean="0">
                <a:solidFill>
                  <a:prstClr val="black"/>
                </a:solidFill>
                <a:latin typeface="HGPｺﾞｼｯｸM" pitchFamily="50" charset="-128"/>
                <a:ea typeface="HGPｺﾞｼｯｸM" pitchFamily="50" charset="-128"/>
                <a:cs typeface="ＭＳ Ｐゴシック" pitchFamily="50" charset="-128"/>
              </a:rPr>
              <a:t>栄養士</a:t>
            </a:r>
            <a:r>
              <a:rPr lang="ja-JP" altLang="en-US" sz="1400" dirty="0" smtClean="0">
                <a:solidFill>
                  <a:prstClr val="black"/>
                </a:solidFill>
                <a:latin typeface="HGPｺﾞｼｯｸM" pitchFamily="50" charset="-128"/>
                <a:ea typeface="HGPｺﾞｼｯｸM" pitchFamily="50" charset="-128"/>
                <a:cs typeface="ＭＳ Ｐゴシック" pitchFamily="50" charset="-128"/>
              </a:rPr>
              <a:t>（各職域共通）</a:t>
            </a:r>
            <a:r>
              <a:rPr lang="zh-TW" altLang="en-US" sz="1400" dirty="0">
                <a:solidFill>
                  <a:prstClr val="black"/>
                </a:solidFill>
                <a:latin typeface="HGPｺﾞｼｯｸM" pitchFamily="50" charset="-128"/>
                <a:ea typeface="HGPｺﾞｼｯｸM" pitchFamily="50" charset="-128"/>
                <a:cs typeface="ＭＳ Ｐゴシック" pitchFamily="50" charset="-128"/>
              </a:rPr>
              <a:t>　実務</a:t>
            </a:r>
            <a:r>
              <a:rPr lang="zh-TW" altLang="en-US" sz="1400" dirty="0" smtClean="0">
                <a:solidFill>
                  <a:prstClr val="black"/>
                </a:solidFill>
                <a:latin typeface="HGPｺﾞｼｯｸM" pitchFamily="50" charset="-128"/>
                <a:ea typeface="HGPｺﾞｼｯｸM" pitchFamily="50" charset="-128"/>
                <a:cs typeface="ＭＳ Ｐゴシック" pitchFamily="50" charset="-128"/>
              </a:rPr>
              <a:t>研修</a:t>
            </a:r>
            <a:r>
              <a:rPr lang="en-US" altLang="ja-JP" sz="1400" dirty="0" smtClean="0">
                <a:solidFill>
                  <a:prstClr val="black"/>
                </a:solidFill>
                <a:latin typeface="HGPｺﾞｼｯｸM" pitchFamily="50" charset="-128"/>
                <a:ea typeface="HGPｺﾞｼｯｸM" pitchFamily="50" charset="-128"/>
                <a:cs typeface="ＭＳ Ｐゴシック" pitchFamily="50" charset="-128"/>
              </a:rPr>
              <a:t>3</a:t>
            </a:r>
            <a:r>
              <a:rPr lang="zh-TW" altLang="en-US" sz="1400" dirty="0" smtClean="0">
                <a:solidFill>
                  <a:prstClr val="black"/>
                </a:solidFill>
                <a:latin typeface="HGPｺﾞｼｯｸM" pitchFamily="50" charset="-128"/>
                <a:ea typeface="HGPｺﾞｼｯｸM" pitchFamily="50" charset="-128"/>
                <a:cs typeface="ＭＳ Ｐゴシック" pitchFamily="50" charset="-128"/>
              </a:rPr>
              <a:t>単位</a:t>
            </a:r>
            <a:endParaRPr lang="en-US" altLang="zh-TW" sz="1400" dirty="0" smtClean="0">
              <a:solidFill>
                <a:prstClr val="black"/>
              </a:solidFill>
              <a:latin typeface="HGPｺﾞｼｯｸM" pitchFamily="50" charset="-128"/>
              <a:ea typeface="HGPｺﾞｼｯｸM" pitchFamily="50" charset="-128"/>
              <a:cs typeface="ＭＳ Ｐゴシック" pitchFamily="50" charset="-128"/>
            </a:endParaRPr>
          </a:p>
          <a:p>
            <a:pPr lvl="1" fontAlgn="base">
              <a:spcBef>
                <a:spcPct val="0"/>
              </a:spcBef>
              <a:spcAft>
                <a:spcPct val="0"/>
              </a:spcAft>
            </a:pPr>
            <a:endParaRPr lang="en-US" altLang="zh-TW" sz="1400" dirty="0">
              <a:solidFill>
                <a:prstClr val="black"/>
              </a:solidFill>
              <a:latin typeface="HGPｺﾞｼｯｸM" pitchFamily="50" charset="-128"/>
              <a:ea typeface="HGPｺﾞｼｯｸM" pitchFamily="50" charset="-128"/>
              <a:cs typeface="ＭＳ Ｐゴシック" pitchFamily="50" charset="-128"/>
            </a:endParaRPr>
          </a:p>
          <a:p>
            <a:pPr lvl="1" fontAlgn="base">
              <a:spcBef>
                <a:spcPct val="0"/>
              </a:spcBef>
              <a:spcAft>
                <a:spcPct val="0"/>
              </a:spcAft>
            </a:pPr>
            <a:r>
              <a:rPr lang="ja-JP" altLang="en-US" sz="1400" dirty="0" smtClean="0">
                <a:solidFill>
                  <a:prstClr val="black"/>
                </a:solidFill>
                <a:latin typeface="HGPｺﾞｼｯｸM" pitchFamily="50" charset="-128"/>
                <a:ea typeface="HGPｺﾞｼｯｸM" pitchFamily="50" charset="-128"/>
                <a:cs typeface="ＭＳ Ｐゴシック" pitchFamily="50" charset="-128"/>
              </a:rPr>
              <a:t>平成２８年度は診療報酬改定年であり、平成３０年の医療介護同時改定の土台作り</a:t>
            </a:r>
            <a:endParaRPr lang="en-US" altLang="ja-JP" sz="1400" dirty="0" smtClean="0">
              <a:solidFill>
                <a:prstClr val="black"/>
              </a:solidFill>
              <a:latin typeface="HGPｺﾞｼｯｸM" pitchFamily="50" charset="-128"/>
              <a:ea typeface="HGPｺﾞｼｯｸM" pitchFamily="50" charset="-128"/>
              <a:cs typeface="ＭＳ Ｐゴシック" pitchFamily="50" charset="-128"/>
            </a:endParaRPr>
          </a:p>
          <a:p>
            <a:pPr lvl="1" fontAlgn="base">
              <a:spcBef>
                <a:spcPct val="0"/>
              </a:spcBef>
              <a:spcAft>
                <a:spcPct val="0"/>
              </a:spcAft>
            </a:pPr>
            <a:r>
              <a:rPr lang="ja-JP" altLang="en-US" sz="1400" dirty="0">
                <a:solidFill>
                  <a:prstClr val="black"/>
                </a:solidFill>
                <a:latin typeface="HGPｺﾞｼｯｸM" pitchFamily="50" charset="-128"/>
                <a:ea typeface="HGPｺﾞｼｯｸM" pitchFamily="50" charset="-128"/>
                <a:cs typeface="ＭＳ Ｐゴシック" pitchFamily="50" charset="-128"/>
              </a:rPr>
              <a:t>と</a:t>
            </a:r>
            <a:r>
              <a:rPr lang="ja-JP" altLang="en-US" sz="1400" dirty="0" smtClean="0">
                <a:solidFill>
                  <a:prstClr val="black"/>
                </a:solidFill>
                <a:latin typeface="HGPｺﾞｼｯｸM" pitchFamily="50" charset="-128"/>
                <a:ea typeface="HGPｺﾞｼｯｸM" pitchFamily="50" charset="-128"/>
                <a:cs typeface="ＭＳ Ｐゴシック" pitchFamily="50" charset="-128"/>
              </a:rPr>
              <a:t>も</a:t>
            </a:r>
            <a:r>
              <a:rPr lang="ja-JP" altLang="en-US" sz="1400" dirty="0">
                <a:solidFill>
                  <a:prstClr val="black"/>
                </a:solidFill>
                <a:latin typeface="HGPｺﾞｼｯｸM" pitchFamily="50" charset="-128"/>
                <a:ea typeface="HGPｺﾞｼｯｸM" pitchFamily="50" charset="-128"/>
                <a:cs typeface="ＭＳ Ｐゴシック" pitchFamily="50" charset="-128"/>
              </a:rPr>
              <a:t>いわれています</a:t>
            </a:r>
            <a:r>
              <a:rPr lang="ja-JP" altLang="en-US" sz="1400" dirty="0" smtClean="0">
                <a:solidFill>
                  <a:prstClr val="black"/>
                </a:solidFill>
                <a:latin typeface="HGPｺﾞｼｯｸM" pitchFamily="50" charset="-128"/>
                <a:ea typeface="HGPｺﾞｼｯｸM" pitchFamily="50" charset="-128"/>
                <a:cs typeface="ＭＳ Ｐゴシック" pitchFamily="50" charset="-128"/>
              </a:rPr>
              <a:t>。栄養指導料新規算定予定である、がん、低栄養、摂食嚥下の</a:t>
            </a:r>
            <a:endParaRPr lang="en-US" altLang="ja-JP" sz="1400" dirty="0" smtClean="0">
              <a:solidFill>
                <a:prstClr val="black"/>
              </a:solidFill>
              <a:latin typeface="HGPｺﾞｼｯｸM" pitchFamily="50" charset="-128"/>
              <a:ea typeface="HGPｺﾞｼｯｸM" pitchFamily="50" charset="-128"/>
              <a:cs typeface="ＭＳ Ｐゴシック" pitchFamily="50" charset="-128"/>
            </a:endParaRPr>
          </a:p>
          <a:p>
            <a:pPr lvl="1" fontAlgn="base">
              <a:spcBef>
                <a:spcPct val="0"/>
              </a:spcBef>
              <a:spcAft>
                <a:spcPct val="0"/>
              </a:spcAft>
            </a:pPr>
            <a:r>
              <a:rPr lang="ja-JP" altLang="en-US" sz="1400" dirty="0" smtClean="0">
                <a:solidFill>
                  <a:prstClr val="black"/>
                </a:solidFill>
                <a:latin typeface="HGPｺﾞｼｯｸM" pitchFamily="50" charset="-128"/>
                <a:ea typeface="HGPｺﾞｼｯｸM" pitchFamily="50" charset="-128"/>
                <a:cs typeface="ＭＳ Ｐゴシック" pitchFamily="50" charset="-128"/>
              </a:rPr>
              <a:t>栄養指導の詳細要件、また、栄養指導時間の新しい枠組みなど、今後の在宅栄養</a:t>
            </a:r>
            <a:endParaRPr lang="en-US" altLang="ja-JP" sz="1400" dirty="0" smtClean="0">
              <a:solidFill>
                <a:prstClr val="black"/>
              </a:solidFill>
              <a:latin typeface="HGPｺﾞｼｯｸM" pitchFamily="50" charset="-128"/>
              <a:ea typeface="HGPｺﾞｼｯｸM" pitchFamily="50" charset="-128"/>
              <a:cs typeface="ＭＳ Ｐゴシック" pitchFamily="50" charset="-128"/>
            </a:endParaRPr>
          </a:p>
          <a:p>
            <a:pPr lvl="1" fontAlgn="base">
              <a:spcBef>
                <a:spcPct val="0"/>
              </a:spcBef>
              <a:spcAft>
                <a:spcPct val="0"/>
              </a:spcAft>
            </a:pPr>
            <a:r>
              <a:rPr lang="ja-JP" altLang="en-US" sz="1400" dirty="0" smtClean="0">
                <a:solidFill>
                  <a:prstClr val="black"/>
                </a:solidFill>
                <a:latin typeface="HGPｺﾞｼｯｸM" pitchFamily="50" charset="-128"/>
                <a:ea typeface="HGPｺﾞｼｯｸM" pitchFamily="50" charset="-128"/>
                <a:cs typeface="ＭＳ Ｐゴシック" pitchFamily="50" charset="-128"/>
              </a:rPr>
              <a:t>管理を視野に入れた管理栄養士の業務拡大についてまなぶことが出来ます。</a:t>
            </a:r>
            <a:endParaRPr lang="zh-TW" altLang="en-US" sz="1400" dirty="0">
              <a:solidFill>
                <a:prstClr val="black"/>
              </a:solidFill>
              <a:latin typeface="HGPｺﾞｼｯｸM" pitchFamily="50" charset="-128"/>
              <a:ea typeface="HGPｺﾞｼｯｸM" pitchFamily="50" charset="-128"/>
              <a:cs typeface="ＭＳ Ｐゴシック" pitchFamily="50" charset="-128"/>
            </a:endParaRPr>
          </a:p>
          <a:p>
            <a:pPr lvl="1" fontAlgn="base">
              <a:spcBef>
                <a:spcPct val="0"/>
              </a:spcBef>
              <a:spcAft>
                <a:spcPct val="0"/>
              </a:spcAft>
            </a:pPr>
            <a:r>
              <a:rPr lang="zh-TW" altLang="en-US" sz="1400" dirty="0">
                <a:solidFill>
                  <a:prstClr val="black"/>
                </a:solidFill>
                <a:latin typeface="HGPｺﾞｼｯｸM" pitchFamily="50" charset="-128"/>
                <a:ea typeface="HGPｺﾞｼｯｸM" pitchFamily="50" charset="-128"/>
                <a:cs typeface="ＭＳ Ｐゴシック" pitchFamily="50" charset="-128"/>
              </a:rPr>
              <a:t>　　</a:t>
            </a:r>
            <a:endParaRPr lang="en-US" altLang="ja-JP" sz="1400" dirty="0" smtClean="0">
              <a:solidFill>
                <a:prstClr val="black"/>
              </a:solidFill>
              <a:latin typeface="HGPｺﾞｼｯｸM" pitchFamily="50" charset="-128"/>
              <a:ea typeface="HGPｺﾞｼｯｸM" pitchFamily="50" charset="-128"/>
              <a:cs typeface="ＭＳ Ｐゴシック" pitchFamily="50" charset="-128"/>
            </a:endParaRPr>
          </a:p>
          <a:p>
            <a:pPr lvl="1" fontAlgn="base">
              <a:spcBef>
                <a:spcPct val="0"/>
              </a:spcBef>
              <a:spcAft>
                <a:spcPct val="0"/>
              </a:spcAft>
            </a:pPr>
            <a:r>
              <a:rPr lang="ja-JP" altLang="en-US" sz="1200" dirty="0" smtClean="0">
                <a:solidFill>
                  <a:prstClr val="black"/>
                </a:solidFill>
                <a:latin typeface="HGPｺﾞｼｯｸM" pitchFamily="50" charset="-128"/>
                <a:ea typeface="HGPｺﾞｼｯｸM" pitchFamily="50" charset="-128"/>
                <a:cs typeface="ＭＳ Ｐゴシック" pitchFamily="50" charset="-128"/>
              </a:rPr>
              <a:t>講演のポイント　　　</a:t>
            </a:r>
            <a:endParaRPr lang="en-US" altLang="ja-JP" sz="1200" dirty="0" smtClean="0">
              <a:solidFill>
                <a:prstClr val="black"/>
              </a:solidFill>
              <a:latin typeface="HGPｺﾞｼｯｸM" pitchFamily="50" charset="-128"/>
              <a:ea typeface="HGPｺﾞｼｯｸM" pitchFamily="50" charset="-128"/>
              <a:cs typeface="ＭＳ Ｐゴシック" pitchFamily="50" charset="-128"/>
            </a:endParaRPr>
          </a:p>
          <a:p>
            <a:pPr lvl="1" fontAlgn="base">
              <a:spcBef>
                <a:spcPct val="0"/>
              </a:spcBef>
              <a:spcAft>
                <a:spcPct val="0"/>
              </a:spcAft>
            </a:pPr>
            <a:r>
              <a:rPr lang="ja-JP" altLang="en-US" sz="1200" dirty="0" smtClean="0">
                <a:solidFill>
                  <a:prstClr val="black"/>
                </a:solidFill>
                <a:latin typeface="HGPｺﾞｼｯｸM" pitchFamily="50" charset="-128"/>
                <a:ea typeface="HGPｺﾞｼｯｸM" pitchFamily="50" charset="-128"/>
                <a:cs typeface="ＭＳ Ｐゴシック" pitchFamily="50" charset="-128"/>
              </a:rPr>
              <a:t>◆診療報酬改定内容と算定要件詳細</a:t>
            </a:r>
            <a:endParaRPr lang="en-US" altLang="ja-JP" sz="1200" dirty="0" smtClean="0">
              <a:solidFill>
                <a:prstClr val="black"/>
              </a:solidFill>
              <a:latin typeface="HGPｺﾞｼｯｸM" pitchFamily="50" charset="-128"/>
              <a:ea typeface="HGPｺﾞｼｯｸM" pitchFamily="50" charset="-128"/>
              <a:cs typeface="ＭＳ Ｐゴシック" pitchFamily="50" charset="-128"/>
            </a:endParaRPr>
          </a:p>
          <a:p>
            <a:pPr lvl="1" fontAlgn="base">
              <a:spcBef>
                <a:spcPct val="0"/>
              </a:spcBef>
              <a:spcAft>
                <a:spcPct val="0"/>
              </a:spcAft>
            </a:pPr>
            <a:r>
              <a:rPr lang="ja-JP" altLang="en-US" sz="1200" dirty="0" smtClean="0">
                <a:solidFill>
                  <a:prstClr val="black"/>
                </a:solidFill>
                <a:latin typeface="HGPｺﾞｼｯｸM" pitchFamily="50" charset="-128"/>
                <a:ea typeface="HGPｺﾞｼｯｸM" pitchFamily="50" charset="-128"/>
                <a:cs typeface="ＭＳ Ｐゴシック" pitchFamily="50" charset="-128"/>
              </a:rPr>
              <a:t>◆</a:t>
            </a:r>
            <a:r>
              <a:rPr lang="ja-JP" altLang="en-US" sz="1200" dirty="0">
                <a:solidFill>
                  <a:prstClr val="black"/>
                </a:solidFill>
                <a:latin typeface="HGPｺﾞｼｯｸM" pitchFamily="50" charset="-128"/>
                <a:ea typeface="HGPｺﾞｼｯｸM" pitchFamily="50" charset="-128"/>
                <a:cs typeface="ＭＳ Ｐゴシック" pitchFamily="50" charset="-128"/>
              </a:rPr>
              <a:t>食費自己負担問題</a:t>
            </a:r>
            <a:r>
              <a:rPr lang="ja-JP" altLang="en-US" sz="1200" dirty="0" smtClean="0">
                <a:solidFill>
                  <a:prstClr val="black"/>
                </a:solidFill>
                <a:latin typeface="HGPｺﾞｼｯｸM" pitchFamily="50" charset="-128"/>
                <a:ea typeface="HGPｺﾞｼｯｸM" pitchFamily="50" charset="-128"/>
                <a:cs typeface="ＭＳ Ｐゴシック" pitchFamily="50" charset="-128"/>
              </a:rPr>
              <a:t>と今後の方向性および平成３０年に向けた医療介護の連携の必要性</a:t>
            </a:r>
            <a:endParaRPr lang="en-US" altLang="ja-JP" sz="1200" dirty="0" smtClean="0">
              <a:solidFill>
                <a:prstClr val="black"/>
              </a:solidFill>
              <a:latin typeface="HGPｺﾞｼｯｸM" pitchFamily="50" charset="-128"/>
              <a:ea typeface="HGPｺﾞｼｯｸM" pitchFamily="50" charset="-128"/>
              <a:cs typeface="ＭＳ Ｐゴシック" pitchFamily="50" charset="-128"/>
            </a:endParaRPr>
          </a:p>
          <a:p>
            <a:pPr lvl="1" fontAlgn="base">
              <a:spcBef>
                <a:spcPct val="0"/>
              </a:spcBef>
              <a:spcAft>
                <a:spcPct val="0"/>
              </a:spcAft>
            </a:pPr>
            <a:r>
              <a:rPr lang="ja-JP" altLang="en-US" sz="1200" dirty="0" smtClean="0">
                <a:solidFill>
                  <a:prstClr val="black"/>
                </a:solidFill>
                <a:latin typeface="HGPｺﾞｼｯｸM" pitchFamily="50" charset="-128"/>
                <a:ea typeface="HGPｺﾞｼｯｸM" pitchFamily="50" charset="-128"/>
                <a:cs typeface="ＭＳ Ｐゴシック" pitchFamily="50" charset="-128"/>
              </a:rPr>
              <a:t>◆新規栄養指導料算定となったがん・低栄養、摂食嚥下の栄養指導のポイント</a:t>
            </a:r>
            <a:r>
              <a:rPr lang="en-US" altLang="ja-JP" sz="1200" dirty="0" smtClean="0">
                <a:solidFill>
                  <a:prstClr val="black"/>
                </a:solidFill>
                <a:latin typeface="HGPｺﾞｼｯｸM" pitchFamily="50" charset="-128"/>
                <a:ea typeface="HGPｺﾞｼｯｸM" pitchFamily="50" charset="-128"/>
                <a:cs typeface="ＭＳ Ｐゴシック" pitchFamily="50" charset="-128"/>
              </a:rPr>
              <a:t>(</a:t>
            </a:r>
            <a:r>
              <a:rPr lang="ja-JP" altLang="en-US" sz="1200" dirty="0" smtClean="0">
                <a:solidFill>
                  <a:prstClr val="black"/>
                </a:solidFill>
                <a:latin typeface="HGPｺﾞｼｯｸM" pitchFamily="50" charset="-128"/>
                <a:ea typeface="HGPｺﾞｼｯｸM" pitchFamily="50" charset="-128"/>
                <a:cs typeface="ＭＳ Ｐゴシック" pitchFamily="50" charset="-128"/>
              </a:rPr>
              <a:t>案</a:t>
            </a:r>
            <a:r>
              <a:rPr lang="en-US" altLang="ja-JP" sz="1200" dirty="0" smtClean="0">
                <a:solidFill>
                  <a:prstClr val="black"/>
                </a:solidFill>
                <a:latin typeface="HGPｺﾞｼｯｸM" pitchFamily="50" charset="-128"/>
                <a:ea typeface="HGPｺﾞｼｯｸM" pitchFamily="50" charset="-128"/>
                <a:cs typeface="ＭＳ Ｐゴシック" pitchFamily="50" charset="-128"/>
              </a:rPr>
              <a:t>)</a:t>
            </a:r>
            <a:endParaRPr lang="ja-JP" altLang="en-US" sz="1200" dirty="0">
              <a:solidFill>
                <a:prstClr val="black"/>
              </a:solidFill>
              <a:latin typeface="HGPｺﾞｼｯｸM" pitchFamily="50" charset="-128"/>
              <a:ea typeface="HGPｺﾞｼｯｸM" pitchFamily="50" charset="-128"/>
              <a:cs typeface="ＭＳ Ｐゴシック" pitchFamily="50" charset="-128"/>
            </a:endParaRPr>
          </a:p>
        </p:txBody>
      </p:sp>
      <p:sp>
        <p:nvSpPr>
          <p:cNvPr id="8" name="正方形/長方形 7"/>
          <p:cNvSpPr/>
          <p:nvPr/>
        </p:nvSpPr>
        <p:spPr>
          <a:xfrm>
            <a:off x="137969" y="4355976"/>
            <a:ext cx="6592285" cy="2160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25426" y="231775"/>
            <a:ext cx="6194052" cy="307777"/>
          </a:xfrm>
          <a:prstGeom prst="rect">
            <a:avLst/>
          </a:prstGeom>
          <a:noFill/>
        </p:spPr>
        <p:txBody>
          <a:bodyPr wrap="square" rtlCol="0">
            <a:spAutoFit/>
          </a:bodyPr>
          <a:lstStyle/>
          <a:p>
            <a:pPr lvl="1" fontAlgn="base">
              <a:spcBef>
                <a:spcPct val="0"/>
              </a:spcBef>
              <a:spcAft>
                <a:spcPct val="0"/>
              </a:spcAft>
            </a:pPr>
            <a:r>
              <a:rPr lang="en-US" altLang="ja-JP" sz="1100" dirty="0" smtClean="0"/>
              <a:t>R</a:t>
            </a:r>
            <a:r>
              <a:rPr lang="ja-JP" altLang="en-US" sz="1100" dirty="0" smtClean="0"/>
              <a:t>　臨床</a:t>
            </a:r>
            <a:r>
              <a:rPr lang="ja-JP" altLang="en-US" sz="1100" dirty="0"/>
              <a:t>栄養</a:t>
            </a:r>
            <a:r>
              <a:rPr lang="ja-JP" altLang="en-US" sz="1400" dirty="0" smtClean="0">
                <a:latin typeface="HGPｺﾞｼｯｸM" panose="020B0600000000000000" pitchFamily="50" charset="-128"/>
                <a:ea typeface="HGPｺﾞｼｯｸM" panose="020B0600000000000000" pitchFamily="50" charset="-128"/>
              </a:rPr>
              <a:t>　</a:t>
            </a:r>
            <a:r>
              <a:rPr lang="en-US" altLang="ja-JP" sz="1100" dirty="0" smtClean="0"/>
              <a:t> K </a:t>
            </a:r>
            <a:r>
              <a:rPr lang="ja-JP" altLang="ja-JP" sz="1100" dirty="0"/>
              <a:t>給食管理</a:t>
            </a:r>
            <a:r>
              <a:rPr lang="en-US" altLang="ja-JP" sz="1100" dirty="0"/>
              <a:t> </a:t>
            </a:r>
            <a:r>
              <a:rPr lang="en-US" altLang="ja-JP" sz="1100" dirty="0" smtClean="0"/>
              <a:t>P </a:t>
            </a:r>
            <a:r>
              <a:rPr lang="ja-JP" altLang="ja-JP" sz="1100" dirty="0"/>
              <a:t>公衆栄養</a:t>
            </a:r>
            <a:r>
              <a:rPr lang="en-US" altLang="ja-JP" sz="1100" dirty="0"/>
              <a:t> </a:t>
            </a:r>
            <a:r>
              <a:rPr lang="en-US" altLang="ja-JP" sz="1100" dirty="0" smtClean="0"/>
              <a:t>T </a:t>
            </a:r>
            <a:r>
              <a:rPr lang="ja-JP" altLang="ja-JP" sz="1100" dirty="0"/>
              <a:t>地域栄養</a:t>
            </a:r>
            <a:r>
              <a:rPr lang="en-US" altLang="ja-JP" sz="1100" dirty="0"/>
              <a:t> </a:t>
            </a:r>
            <a:r>
              <a:rPr lang="en-US" altLang="ja-JP" sz="1100" dirty="0" smtClean="0"/>
              <a:t>FS </a:t>
            </a:r>
            <a:r>
              <a:rPr lang="ja-JP" altLang="ja-JP" sz="1100" dirty="0"/>
              <a:t>福祉栄養</a:t>
            </a:r>
            <a:r>
              <a:rPr lang="en-US" altLang="ja-JP" sz="1100" dirty="0"/>
              <a:t>(</a:t>
            </a:r>
            <a:r>
              <a:rPr lang="ja-JP" altLang="ja-JP" sz="1100" dirty="0"/>
              <a:t>高齢者･</a:t>
            </a:r>
            <a:r>
              <a:rPr lang="ja-JP" altLang="ja-JP" sz="1100" dirty="0" err="1"/>
              <a:t>障がい</a:t>
            </a:r>
            <a:r>
              <a:rPr lang="ja-JP" altLang="ja-JP" sz="1100" dirty="0"/>
              <a:t>者</a:t>
            </a:r>
            <a:r>
              <a:rPr lang="en-US" altLang="ja-JP" sz="1100" dirty="0"/>
              <a:t>)</a:t>
            </a:r>
          </a:p>
        </p:txBody>
      </p:sp>
    </p:spTree>
    <p:custDataLst>
      <p:tags r:id="rId1"/>
    </p:custDataLst>
    <p:extLst>
      <p:ext uri="{BB962C8B-B14F-4D97-AF65-F5344CB8AC3E}">
        <p14:creationId xmlns:p14="http://schemas.microsoft.com/office/powerpoint/2010/main" val="2692576172"/>
      </p:ext>
    </p:extLst>
  </p:cSld>
  <p:clrMapOvr>
    <a:masterClrMapping/>
  </p:clrMapOvr>
  <mc:AlternateContent xmlns:mc="http://schemas.openxmlformats.org/markup-compatibility/2006" xmlns:p14="http://schemas.microsoft.com/office/powerpoint/2010/main">
    <mc:Choice Requires="p14">
      <p:transition spd="slow" p14:dur="2000" advTm="62843"/>
    </mc:Choice>
    <mc:Fallback xmlns="">
      <p:transition spd="slow" advTm="628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485690" y="1462331"/>
            <a:ext cx="577925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altLang="ja-JP" sz="1200" dirty="0" smtClean="0">
                <a:solidFill>
                  <a:prstClr val="black"/>
                </a:solidFill>
                <a:latin typeface="HGPｺﾞｼｯｸM" pitchFamily="50" charset="-128"/>
                <a:ea typeface="HGPｺﾞｼｯｸM" pitchFamily="50" charset="-128"/>
                <a:cs typeface="ＭＳ Ｐゴシック" pitchFamily="50" charset="-128"/>
              </a:rPr>
              <a:t>FAX</a:t>
            </a:r>
            <a:r>
              <a:rPr lang="ja-JP" altLang="en-US" sz="1200" dirty="0" smtClean="0">
                <a:solidFill>
                  <a:prstClr val="black"/>
                </a:solidFill>
                <a:latin typeface="HGPｺﾞｼｯｸM" pitchFamily="50" charset="-128"/>
                <a:ea typeface="HGPｺﾞｼｯｸM" pitchFamily="50" charset="-128"/>
                <a:cs typeface="ＭＳ Ｐゴシック" pitchFamily="50" charset="-128"/>
              </a:rPr>
              <a:t>：</a:t>
            </a:r>
            <a:r>
              <a:rPr lang="en-US" altLang="ja-JP" sz="1200" dirty="0" smtClean="0">
                <a:solidFill>
                  <a:prstClr val="black"/>
                </a:solidFill>
                <a:latin typeface="HGPｺﾞｼｯｸM" pitchFamily="50" charset="-128"/>
                <a:ea typeface="HGPｺﾞｼｯｸM" pitchFamily="50" charset="-128"/>
                <a:cs typeface="ＭＳ Ｐゴシック" pitchFamily="50" charset="-128"/>
              </a:rPr>
              <a:t>092-631-1388</a:t>
            </a:r>
            <a:r>
              <a:rPr lang="ja-JP" altLang="en-US" sz="1200" dirty="0" smtClean="0">
                <a:solidFill>
                  <a:prstClr val="black"/>
                </a:solidFill>
                <a:latin typeface="Century" pitchFamily="18" charset="0"/>
                <a:ea typeface="ＭＳ 明朝" pitchFamily="17" charset="-128"/>
                <a:cs typeface="Times New Roman" pitchFamily="18" charset="0"/>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福岡県</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栄養士会　診療報酬対応研修　</a:t>
            </a:r>
            <a:r>
              <a:rPr lang="en-US" altLang="ja-JP" sz="12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H28.5.7</a:t>
            </a:r>
            <a:r>
              <a:rPr lang="ja-JP" altLang="en-US" sz="12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rPr>
              <a:t>開催　</a:t>
            </a:r>
            <a:endParaRPr lang="en-US" altLang="ja-JP" sz="1200" dirty="0" smtClean="0">
              <a:solidFill>
                <a:prstClr val="black"/>
              </a:solidFill>
              <a:latin typeface="HG丸ｺﾞｼｯｸM-PRO" panose="020F0600000000000000" pitchFamily="50" charset="-128"/>
              <a:ea typeface="HG丸ｺﾞｼｯｸM-PRO" panose="020F0600000000000000" pitchFamily="50" charset="-128"/>
              <a:cs typeface="Times New Roman" pitchFamily="18" charset="0"/>
            </a:endParaRPr>
          </a:p>
          <a:p>
            <a:pPr fontAlgn="base">
              <a:spcBef>
                <a:spcPct val="0"/>
              </a:spcBef>
              <a:spcAft>
                <a:spcPct val="0"/>
              </a:spcAft>
            </a:pPr>
            <a:endParaRPr lang="en-US" altLang="ja-JP" sz="1200" dirty="0" smtClean="0">
              <a:solidFill>
                <a:prstClr val="black"/>
              </a:solidFill>
              <a:latin typeface="Century" pitchFamily="18" charset="0"/>
              <a:ea typeface="ＭＳ 明朝" pitchFamily="17" charset="-128"/>
              <a:cs typeface="Times New Roman" pitchFamily="18" charset="0"/>
            </a:endParaRPr>
          </a:p>
        </p:txBody>
      </p:sp>
      <p:graphicFrame>
        <p:nvGraphicFramePr>
          <p:cNvPr id="5" name="表 4"/>
          <p:cNvGraphicFramePr>
            <a:graphicFrameLocks noGrp="1"/>
          </p:cNvGraphicFramePr>
          <p:nvPr>
            <p:extLst>
              <p:ext uri="{D42A27DB-BD31-4B8C-83A1-F6EECF244321}">
                <p14:modId xmlns:p14="http://schemas.microsoft.com/office/powerpoint/2010/main" val="391333816"/>
              </p:ext>
            </p:extLst>
          </p:nvPr>
        </p:nvGraphicFramePr>
        <p:xfrm>
          <a:off x="379551" y="1751330"/>
          <a:ext cx="5819655" cy="1112823"/>
        </p:xfrm>
        <a:graphic>
          <a:graphicData uri="http://schemas.openxmlformats.org/drawingml/2006/table">
            <a:tbl>
              <a:tblPr firstRow="1" firstCol="1" lastRow="1" lastCol="1" bandRow="1" bandCol="1"/>
              <a:tblGrid>
                <a:gridCol w="1837552"/>
                <a:gridCol w="2306557"/>
                <a:gridCol w="1675546"/>
              </a:tblGrid>
              <a:tr h="242212">
                <a:tc>
                  <a:txBody>
                    <a:bodyPr/>
                    <a:lstStyle/>
                    <a:p>
                      <a:pPr algn="ctr">
                        <a:spcAft>
                          <a:spcPts val="0"/>
                        </a:spcAft>
                      </a:pPr>
                      <a:r>
                        <a:rPr lang="ja-JP" sz="1100" kern="100" dirty="0">
                          <a:effectLst/>
                          <a:latin typeface="Century"/>
                          <a:ea typeface="ＭＳ 明朝"/>
                          <a:cs typeface="Times New Roman"/>
                        </a:rPr>
                        <a:t>氏　</a:t>
                      </a:r>
                      <a:r>
                        <a:rPr lang="ja-JP" sz="1100" i="1" kern="100" dirty="0">
                          <a:effectLst/>
                          <a:latin typeface="Century"/>
                          <a:ea typeface="ＭＳ 明朝"/>
                          <a:cs typeface="Times New Roman"/>
                        </a:rPr>
                        <a:t>　</a:t>
                      </a:r>
                      <a:r>
                        <a:rPr lang="ja-JP" sz="1100" kern="100" dirty="0">
                          <a:effectLst/>
                          <a:latin typeface="Century"/>
                          <a:ea typeface="ＭＳ 明朝"/>
                          <a:cs typeface="Times New Roman"/>
                        </a:rPr>
                        <a:t>　名</a:t>
                      </a:r>
                    </a:p>
                  </a:txBody>
                  <a:tcPr marL="65904" marR="6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100" kern="100" dirty="0">
                          <a:effectLst/>
                          <a:latin typeface="Century"/>
                          <a:ea typeface="ＭＳ 明朝"/>
                          <a:cs typeface="Times New Roman"/>
                        </a:rPr>
                        <a:t>勤　務　先</a:t>
                      </a:r>
                    </a:p>
                  </a:txBody>
                  <a:tcPr marL="65904" marR="6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1100" kern="100" dirty="0">
                          <a:effectLst/>
                          <a:latin typeface="Century"/>
                          <a:ea typeface="ＭＳ 明朝"/>
                          <a:cs typeface="Times New Roman"/>
                        </a:rPr>
                        <a:t>会員</a:t>
                      </a:r>
                      <a:r>
                        <a:rPr lang="ja-JP" sz="1100" kern="100" dirty="0" smtClean="0">
                          <a:effectLst/>
                          <a:latin typeface="Century"/>
                          <a:ea typeface="ＭＳ 明朝"/>
                          <a:cs typeface="Times New Roman"/>
                        </a:rPr>
                        <a:t>番号</a:t>
                      </a:r>
                      <a:r>
                        <a:rPr lang="ja-JP" altLang="en-US" sz="1100" kern="100" dirty="0" smtClean="0">
                          <a:effectLst/>
                          <a:latin typeface="Century"/>
                          <a:ea typeface="ＭＳ 明朝"/>
                          <a:cs typeface="Times New Roman"/>
                        </a:rPr>
                        <a:t>　　　　県名　</a:t>
                      </a:r>
                      <a:endParaRPr lang="ja-JP" sz="1100" kern="100" dirty="0">
                        <a:effectLst/>
                        <a:latin typeface="Century"/>
                        <a:ea typeface="ＭＳ 明朝"/>
                        <a:cs typeface="Times New Roman"/>
                      </a:endParaRPr>
                    </a:p>
                  </a:txBody>
                  <a:tcPr marL="65904" marR="659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0611">
                <a:tc>
                  <a:txBody>
                    <a:bodyPr/>
                    <a:lstStyle/>
                    <a:p>
                      <a:pPr algn="just">
                        <a:spcAft>
                          <a:spcPts val="0"/>
                        </a:spcAft>
                      </a:pPr>
                      <a:r>
                        <a:rPr lang="en-US" sz="1100" kern="100" dirty="0">
                          <a:effectLst/>
                          <a:latin typeface="Century"/>
                          <a:ea typeface="ＭＳ 明朝"/>
                          <a:cs typeface="Times New Roman"/>
                        </a:rPr>
                        <a:t> </a:t>
                      </a:r>
                      <a:endParaRPr lang="ja-JP" sz="1100" kern="100" dirty="0">
                        <a:effectLst/>
                        <a:latin typeface="Century"/>
                        <a:ea typeface="ＭＳ 明朝"/>
                        <a:cs typeface="Times New Roman"/>
                      </a:endParaRPr>
                    </a:p>
                    <a:p>
                      <a:pPr algn="just">
                        <a:spcAft>
                          <a:spcPts val="0"/>
                        </a:spcAft>
                      </a:pPr>
                      <a:r>
                        <a:rPr lang="ja-JP" sz="1100" kern="100" dirty="0">
                          <a:effectLst/>
                          <a:latin typeface="Century"/>
                          <a:ea typeface="ＭＳ 明朝"/>
                          <a:cs typeface="Times New Roman"/>
                        </a:rPr>
                        <a:t>　　　　　　　</a:t>
                      </a:r>
                    </a:p>
                  </a:txBody>
                  <a:tcPr marL="65904" marR="65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1100" kern="100" dirty="0">
                          <a:effectLst/>
                          <a:latin typeface="Century"/>
                          <a:ea typeface="ＭＳ 明朝"/>
                          <a:cs typeface="Times New Roman"/>
                        </a:rPr>
                        <a:t> </a:t>
                      </a:r>
                      <a:endParaRPr lang="ja-JP" sz="1100" kern="100" dirty="0">
                        <a:effectLst/>
                        <a:latin typeface="Century"/>
                        <a:ea typeface="ＭＳ 明朝"/>
                        <a:cs typeface="Times New Roman"/>
                      </a:endParaRPr>
                    </a:p>
                    <a:p>
                      <a:pPr algn="just">
                        <a:spcAft>
                          <a:spcPts val="0"/>
                        </a:spcAft>
                      </a:pPr>
                      <a:endParaRPr lang="en-US" altLang="ja-JP" sz="1100" kern="100" dirty="0" smtClean="0">
                        <a:effectLst/>
                        <a:latin typeface="Century"/>
                        <a:ea typeface="ＭＳ 明朝"/>
                        <a:cs typeface="Times New Roman"/>
                      </a:endParaRPr>
                    </a:p>
                    <a:p>
                      <a:pPr algn="just">
                        <a:spcAft>
                          <a:spcPts val="0"/>
                        </a:spcAft>
                      </a:pPr>
                      <a:endParaRPr lang="en-US" altLang="ja-JP" sz="1100" kern="100" dirty="0" smtClean="0">
                        <a:effectLst/>
                        <a:latin typeface="Century"/>
                        <a:ea typeface="ＭＳ 明朝"/>
                        <a:cs typeface="Times New Roman"/>
                      </a:endParaRPr>
                    </a:p>
                    <a:p>
                      <a:pPr algn="just">
                        <a:spcAft>
                          <a:spcPts val="0"/>
                        </a:spcAft>
                      </a:pPr>
                      <a:r>
                        <a:rPr lang="ja-JP" sz="1100" kern="100" dirty="0" smtClean="0">
                          <a:effectLst/>
                          <a:latin typeface="Century"/>
                          <a:ea typeface="ＭＳ 明朝"/>
                          <a:cs typeface="Times New Roman"/>
                        </a:rPr>
                        <a:t>☎</a:t>
                      </a:r>
                      <a:endParaRPr lang="ja-JP" sz="1100" kern="100" dirty="0">
                        <a:effectLst/>
                        <a:latin typeface="Century"/>
                        <a:ea typeface="ＭＳ 明朝"/>
                        <a:cs typeface="Times New Roman"/>
                      </a:endParaRPr>
                    </a:p>
                  </a:txBody>
                  <a:tcPr marL="65904" marR="65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100" kern="100" dirty="0">
                          <a:effectLst/>
                          <a:latin typeface="Century"/>
                          <a:ea typeface="ＭＳ 明朝"/>
                          <a:cs typeface="Times New Roman"/>
                        </a:rPr>
                        <a:t>　</a:t>
                      </a:r>
                    </a:p>
                    <a:p>
                      <a:pPr algn="just">
                        <a:spcAft>
                          <a:spcPts val="0"/>
                        </a:spcAft>
                      </a:pPr>
                      <a:r>
                        <a:rPr lang="en-US" sz="1100" kern="100" dirty="0">
                          <a:effectLst/>
                          <a:latin typeface="Century"/>
                          <a:ea typeface="ＭＳ 明朝"/>
                          <a:cs typeface="Times New Roman"/>
                        </a:rPr>
                        <a:t> </a:t>
                      </a:r>
                      <a:endParaRPr lang="ja-JP" sz="1100" kern="100" dirty="0">
                        <a:effectLst/>
                        <a:latin typeface="Century"/>
                        <a:ea typeface="ＭＳ 明朝"/>
                        <a:cs typeface="Times New Roman"/>
                      </a:endParaRPr>
                    </a:p>
                  </a:txBody>
                  <a:tcPr marL="65904" marR="6590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正方形/長方形 5"/>
          <p:cNvSpPr/>
          <p:nvPr/>
        </p:nvSpPr>
        <p:spPr>
          <a:xfrm>
            <a:off x="398433" y="6588224"/>
            <a:ext cx="6183914" cy="2308324"/>
          </a:xfrm>
          <a:prstGeom prst="rect">
            <a:avLst/>
          </a:prstGeom>
        </p:spPr>
        <p:txBody>
          <a:bodyPr wrap="square">
            <a:spAutoFit/>
          </a:bodyPr>
          <a:lstStyle/>
          <a:p>
            <a:r>
              <a:rPr lang="ja-JP" altLang="en-US" sz="1200" dirty="0"/>
              <a:t>地下鉄による</a:t>
            </a:r>
            <a:r>
              <a:rPr lang="ja-JP" altLang="en-US" sz="1200" dirty="0" smtClean="0"/>
              <a:t>アクセス</a:t>
            </a:r>
            <a:endParaRPr lang="ja-JP" altLang="en-US" sz="1200" dirty="0"/>
          </a:p>
          <a:p>
            <a:r>
              <a:rPr lang="ja-JP" altLang="en-US" sz="1200" dirty="0"/>
              <a:t>地下鉄「千代県庁口」・</a:t>
            </a:r>
            <a:r>
              <a:rPr lang="en-US" altLang="ja-JP" sz="1200" dirty="0"/>
              <a:t>4</a:t>
            </a:r>
            <a:r>
              <a:rPr lang="ja-JP" altLang="en-US" sz="1200" dirty="0"/>
              <a:t>番出口と直結</a:t>
            </a:r>
          </a:p>
          <a:p>
            <a:r>
              <a:rPr lang="ja-JP" altLang="en-US" sz="1200" dirty="0"/>
              <a:t>福岡空港・博多駅方面からは「中洲川端」で乗り換え（エスカレーターで</a:t>
            </a:r>
            <a:r>
              <a:rPr lang="en-US" altLang="ja-JP" sz="1200" dirty="0"/>
              <a:t>1</a:t>
            </a:r>
            <a:r>
              <a:rPr lang="ja-JP" altLang="en-US" sz="1200" dirty="0"/>
              <a:t>番ホームへ）、</a:t>
            </a:r>
          </a:p>
          <a:p>
            <a:r>
              <a:rPr lang="ja-JP" altLang="en-US" sz="1200" dirty="0"/>
              <a:t> 貝塚行き（箱崎線）にご乗車下さい。 </a:t>
            </a:r>
          </a:p>
          <a:p>
            <a:r>
              <a:rPr lang="ja-JP" altLang="en-US" sz="1200" dirty="0"/>
              <a:t>天神方面からは貝塚行き（箱崎線）にご乗車下さい。 </a:t>
            </a:r>
          </a:p>
          <a:p>
            <a:endParaRPr lang="ja-JP" altLang="en-US" sz="1200" dirty="0"/>
          </a:p>
          <a:p>
            <a:r>
              <a:rPr lang="ja-JP" altLang="en-US" sz="1200" dirty="0"/>
              <a:t>バスによる</a:t>
            </a:r>
            <a:r>
              <a:rPr lang="ja-JP" altLang="en-US" sz="1200" dirty="0" smtClean="0"/>
              <a:t>アクセス</a:t>
            </a:r>
            <a:endParaRPr lang="ja-JP" altLang="en-US" sz="1200" dirty="0"/>
          </a:p>
          <a:p>
            <a:r>
              <a:rPr lang="ja-JP" altLang="en-US" sz="1200" dirty="0"/>
              <a:t>西鉄バス停「千代町」前 </a:t>
            </a:r>
          </a:p>
          <a:p>
            <a:r>
              <a:rPr lang="ja-JP" altLang="en-US" sz="1200" dirty="0"/>
              <a:t>博多駅からはセンタービル前</a:t>
            </a:r>
            <a:r>
              <a:rPr lang="en-US" altLang="ja-JP" sz="1200" dirty="0"/>
              <a:t>E</a:t>
            </a:r>
            <a:r>
              <a:rPr lang="ja-JP" altLang="en-US" sz="1200" dirty="0"/>
              <a:t>番乗り場にて（九大前・九大病院・吉塚営業所行き）にご乗車下さい</a:t>
            </a:r>
            <a:r>
              <a:rPr lang="ja-JP" altLang="en-US" sz="1200" dirty="0" smtClean="0"/>
              <a:t>。天神</a:t>
            </a:r>
            <a:r>
              <a:rPr lang="ja-JP" altLang="en-US" sz="1200" dirty="0"/>
              <a:t>からは大和証券前</a:t>
            </a:r>
            <a:r>
              <a:rPr lang="en-US" altLang="ja-JP" sz="1200" dirty="0"/>
              <a:t>14</a:t>
            </a:r>
            <a:r>
              <a:rPr lang="ja-JP" altLang="en-US" sz="1200" dirty="0"/>
              <a:t>番乗り場にて（九大前・九大病院・吉塚営業所・月見町行き）にご乗車下さい</a:t>
            </a:r>
            <a:r>
              <a:rPr lang="ja-JP" altLang="en-US" sz="1200" dirty="0" smtClean="0"/>
              <a:t>。</a:t>
            </a:r>
            <a:endParaRPr lang="ja-JP" altLang="en-US" sz="1200" dirty="0"/>
          </a:p>
          <a:p>
            <a:endParaRPr lang="ja-JP" altLang="en-US" sz="1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18" y="2982466"/>
            <a:ext cx="5951122" cy="3202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右矢印 2"/>
          <p:cNvSpPr/>
          <p:nvPr/>
        </p:nvSpPr>
        <p:spPr>
          <a:xfrm rot="10800000">
            <a:off x="3861046" y="3977934"/>
            <a:ext cx="1224137" cy="1080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058142" y="3847275"/>
            <a:ext cx="576065" cy="369332"/>
          </a:xfrm>
          <a:prstGeom prst="rect">
            <a:avLst/>
          </a:prstGeom>
          <a:solidFill>
            <a:schemeClr val="bg1"/>
          </a:solidFill>
        </p:spPr>
        <p:txBody>
          <a:bodyPr wrap="square" rtlCol="0">
            <a:spAutoFit/>
          </a:bodyPr>
          <a:lstStyle/>
          <a:p>
            <a:r>
              <a:rPr kumimoji="1" lang="ja-JP" altLang="en-US" b="1" dirty="0" smtClean="0"/>
              <a:t>ココ</a:t>
            </a:r>
            <a:endParaRPr kumimoji="1" lang="ja-JP" altLang="en-US" b="1" dirty="0"/>
          </a:p>
        </p:txBody>
      </p:sp>
      <p:sp>
        <p:nvSpPr>
          <p:cNvPr id="8" name="テキスト ボックス 7"/>
          <p:cNvSpPr txBox="1"/>
          <p:nvPr/>
        </p:nvSpPr>
        <p:spPr>
          <a:xfrm>
            <a:off x="543057" y="164668"/>
            <a:ext cx="5694863" cy="369332"/>
          </a:xfrm>
          <a:prstGeom prst="rect">
            <a:avLst/>
          </a:prstGeom>
          <a:noFill/>
        </p:spPr>
        <p:txBody>
          <a:bodyPr wrap="square" rtlCol="0">
            <a:spAutoFit/>
          </a:bodyPr>
          <a:lstStyle/>
          <a:p>
            <a:pPr algn="ctr"/>
            <a:r>
              <a:rPr kumimoji="1" lang="ja-JP" altLang="en-US" b="1" dirty="0" smtClean="0"/>
              <a:t>平成</a:t>
            </a:r>
            <a:r>
              <a:rPr kumimoji="1" lang="en-US" altLang="ja-JP" b="1" dirty="0" smtClean="0"/>
              <a:t>28</a:t>
            </a:r>
            <a:r>
              <a:rPr kumimoji="1" lang="ja-JP" altLang="en-US" b="1" dirty="0" smtClean="0"/>
              <a:t>年度 診療報酬対応研修会 申込書（</a:t>
            </a:r>
            <a:r>
              <a:rPr kumimoji="1" lang="en-US" altLang="ja-JP" b="1" dirty="0" smtClean="0"/>
              <a:t>FAX</a:t>
            </a:r>
            <a:r>
              <a:rPr kumimoji="1" lang="ja-JP" altLang="en-US" b="1" dirty="0" smtClean="0"/>
              <a:t>送信用）</a:t>
            </a:r>
            <a:endParaRPr kumimoji="1" lang="ja-JP" altLang="en-US" b="1" dirty="0"/>
          </a:p>
        </p:txBody>
      </p:sp>
      <p:sp>
        <p:nvSpPr>
          <p:cNvPr id="9" name="テキスト ボックス 8"/>
          <p:cNvSpPr txBox="1"/>
          <p:nvPr/>
        </p:nvSpPr>
        <p:spPr>
          <a:xfrm>
            <a:off x="658440" y="692890"/>
            <a:ext cx="5464095" cy="769441"/>
          </a:xfrm>
          <a:prstGeom prst="rect">
            <a:avLst/>
          </a:prstGeom>
          <a:noFill/>
        </p:spPr>
        <p:txBody>
          <a:bodyPr wrap="square" rtlCol="0">
            <a:spAutoFit/>
          </a:bodyPr>
          <a:lstStyle/>
          <a:p>
            <a:r>
              <a:rPr kumimoji="1" lang="en-US" altLang="ja-JP" sz="1100" dirty="0" smtClean="0"/>
              <a:t>※WEB</a:t>
            </a:r>
            <a:r>
              <a:rPr lang="ja-JP" altLang="en-US" sz="1100" dirty="0" smtClean="0"/>
              <a:t>か</a:t>
            </a:r>
            <a:r>
              <a:rPr lang="ja-JP" altLang="en-US" sz="1100" dirty="0"/>
              <a:t>ら</a:t>
            </a:r>
            <a:r>
              <a:rPr kumimoji="1" lang="ja-JP" altLang="en-US" sz="1100" dirty="0" smtClean="0"/>
              <a:t>お申込の場合は福岡県栄養士会ホームページ（</a:t>
            </a:r>
            <a:r>
              <a:rPr lang="en-US" altLang="ja-JP" sz="1100" dirty="0">
                <a:hlinkClick r:id="rId3"/>
              </a:rPr>
              <a:t>http://fukuoka-dietitian.or.jp/</a:t>
            </a:r>
            <a:r>
              <a:rPr kumimoji="1" lang="ja-JP" altLang="en-US" sz="1100" dirty="0" smtClean="0"/>
              <a:t>）新着情報</a:t>
            </a:r>
            <a:r>
              <a:rPr lang="ja-JP" altLang="en-US" sz="1100" dirty="0"/>
              <a:t>の「</a:t>
            </a:r>
            <a:r>
              <a:rPr kumimoji="1" lang="en-US" altLang="ja-JP" sz="1100" dirty="0" smtClean="0"/>
              <a:t>2016</a:t>
            </a:r>
            <a:r>
              <a:rPr kumimoji="1" lang="ja-JP" altLang="en-US" sz="1100" dirty="0" smtClean="0"/>
              <a:t>年</a:t>
            </a:r>
            <a:r>
              <a:rPr kumimoji="1" lang="en-US" altLang="ja-JP" sz="1100" dirty="0" smtClean="0"/>
              <a:t>1</a:t>
            </a:r>
            <a:r>
              <a:rPr kumimoji="1" lang="ja-JP" altLang="en-US" sz="1100" dirty="0" smtClean="0"/>
              <a:t>月</a:t>
            </a:r>
            <a:r>
              <a:rPr kumimoji="1" lang="en-US" altLang="ja-JP" sz="1100" dirty="0" smtClean="0"/>
              <a:t>7</a:t>
            </a:r>
            <a:r>
              <a:rPr kumimoji="1" lang="ja-JP" altLang="en-US" sz="1100" dirty="0" smtClean="0"/>
              <a:t>日</a:t>
            </a:r>
            <a:r>
              <a:rPr lang="en-US" altLang="ja-JP" sz="1100" dirty="0" smtClean="0"/>
              <a:t>【</a:t>
            </a:r>
            <a:r>
              <a:rPr lang="ja-JP" altLang="en-US" sz="1100" dirty="0" smtClean="0"/>
              <a:t>訂正</a:t>
            </a:r>
            <a:r>
              <a:rPr lang="en-US" altLang="ja-JP" sz="1100" dirty="0" smtClean="0"/>
              <a:t>】</a:t>
            </a:r>
            <a:r>
              <a:rPr lang="ja-JP" altLang="en-US" sz="1100" dirty="0" smtClean="0"/>
              <a:t>栄養</a:t>
            </a:r>
            <a:r>
              <a:rPr lang="ja-JP" altLang="en-US" sz="1100" dirty="0"/>
              <a:t>ふくおか新年号・研修会日程について」</a:t>
            </a:r>
            <a:r>
              <a:rPr lang="ja-JP" altLang="en-US" sz="1100" dirty="0" smtClean="0"/>
              <a:t>よりお申込ください。会員の方でログインに必要なパスワードがご不明な場合はホームページ下部の「お問合せ」ボタンよりパスワード再発行依頼を行ってください。</a:t>
            </a:r>
            <a:endParaRPr kumimoji="1" lang="en-US" altLang="ja-JP" sz="1100" dirty="0" smtClean="0"/>
          </a:p>
        </p:txBody>
      </p:sp>
    </p:spTree>
    <p:extLst>
      <p:ext uri="{BB962C8B-B14F-4D97-AF65-F5344CB8AC3E}">
        <p14:creationId xmlns:p14="http://schemas.microsoft.com/office/powerpoint/2010/main" val="353669013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4"/>
</p:tagLst>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667</TotalTime>
  <Words>262</Words>
  <Application>Microsoft Office PowerPoint</Application>
  <PresentationFormat>画面に合わせる (4:3)</PresentationFormat>
  <Paragraphs>66</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HGPｺﾞｼｯｸM</vt:lpstr>
      <vt:lpstr>HGP創英ﾌﾟﾚｾﾞﾝｽEB</vt:lpstr>
      <vt:lpstr>HG丸ｺﾞｼｯｸM-PRO</vt:lpstr>
      <vt:lpstr>ＭＳ Ｐゴシック</vt:lpstr>
      <vt:lpstr>ＭＳ 明朝</vt:lpstr>
      <vt:lpstr>新細明體</vt:lpstr>
      <vt:lpstr>Arial</vt:lpstr>
      <vt:lpstr>Calibri</vt:lpstr>
      <vt:lpstr>Century</vt:lpstr>
      <vt:lpstr>Georgia</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栄養管理室</dc:creator>
  <cp:lastModifiedBy>野原正子</cp:lastModifiedBy>
  <cp:revision>67</cp:revision>
  <cp:lastPrinted>2016-03-22T09:53:04Z</cp:lastPrinted>
  <dcterms:created xsi:type="dcterms:W3CDTF">2014-02-05T10:31:06Z</dcterms:created>
  <dcterms:modified xsi:type="dcterms:W3CDTF">2016-03-22T09:57:59Z</dcterms:modified>
</cp:coreProperties>
</file>